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733" r:id="rId5"/>
    <p:sldId id="1113" r:id="rId6"/>
    <p:sldId id="260" r:id="rId7"/>
    <p:sldId id="1662" r:id="rId8"/>
    <p:sldId id="1658" r:id="rId9"/>
    <p:sldId id="263" r:id="rId10"/>
    <p:sldId id="281" r:id="rId11"/>
    <p:sldId id="1660" r:id="rId12"/>
    <p:sldId id="1657" r:id="rId13"/>
    <p:sldId id="262" r:id="rId14"/>
    <p:sldId id="1659" r:id="rId15"/>
    <p:sldId id="259" r:id="rId16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5A904"/>
    <a:srgbClr val="8E8661"/>
    <a:srgbClr val="564D16"/>
    <a:srgbClr val="ABA9AA"/>
    <a:srgbClr val="7F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1074" y="5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914A0-8F6E-4AEC-A386-B7CBBDF466E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EB0C8A6-FE23-4820-8CC8-F696D2F62DC3}">
      <dgm:prSet phldrT="[Texto]"/>
      <dgm:spPr>
        <a:xfrm>
          <a:off x="0" y="14653"/>
          <a:ext cx="3188514" cy="1582877"/>
        </a:xfrm>
        <a:prstGeom prst="roundRect">
          <a:avLst/>
        </a:prstGeom>
        <a:solidFill>
          <a:srgbClr val="EF7A24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Catastrófico</a:t>
          </a:r>
          <a:r>
            <a:rPr lang="es-ES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</a:p>
        <a:p>
          <a:r>
            <a:rPr lang="es-ES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Extraordinario, nivel de daño alto y sistémico. </a:t>
          </a:r>
        </a:p>
      </dgm:t>
    </dgm:pt>
    <dgm:pt modelId="{B6E51848-B52D-44F6-BF6A-136C60C6CF21}" type="parTrans" cxnId="{E80C76F5-2E3E-41EA-8970-17D6AA28B6C5}">
      <dgm:prSet/>
      <dgm:spPr/>
      <dgm:t>
        <a:bodyPr/>
        <a:lstStyle/>
        <a:p>
          <a:endParaRPr lang="es-ES"/>
        </a:p>
      </dgm:t>
    </dgm:pt>
    <dgm:pt modelId="{40983898-D2C6-4224-9A90-AD00A7978374}" type="sibTrans" cxnId="{E80C76F5-2E3E-41EA-8970-17D6AA28B6C5}">
      <dgm:prSet/>
      <dgm:spPr/>
      <dgm:t>
        <a:bodyPr/>
        <a:lstStyle/>
        <a:p>
          <a:endParaRPr lang="es-ES"/>
        </a:p>
      </dgm:t>
    </dgm:pt>
    <dgm:pt modelId="{06B08DD9-9437-48CF-B8E7-B5B4FE65F551}">
      <dgm:prSet phldrT="[Texto]" custT="1"/>
      <dgm:spPr>
        <a:xfrm rot="5400000">
          <a:off x="5218513" y="-2028143"/>
          <a:ext cx="1608472" cy="5668469"/>
        </a:xfrm>
        <a:prstGeom prst="round2SameRect">
          <a:avLst/>
        </a:prstGeom>
        <a:solidFill>
          <a:srgbClr val="EF7A24">
            <a:lumMod val="60000"/>
            <a:lumOff val="40000"/>
            <a:alpha val="90000"/>
          </a:srgbClr>
        </a:solidFill>
        <a:ln w="19050" cap="rnd" cmpd="sng" algn="ctr">
          <a:solidFill>
            <a:srgbClr val="EF7A2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Políticas ex ante y ex post:</a:t>
          </a:r>
        </a:p>
      </dgm:t>
    </dgm:pt>
    <dgm:pt modelId="{4E9EDDCE-D614-45B7-8408-45D87F693603}" type="parTrans" cxnId="{8CA54B4F-D3CF-4E8C-881C-383C20B2ADE3}">
      <dgm:prSet/>
      <dgm:spPr/>
      <dgm:t>
        <a:bodyPr/>
        <a:lstStyle/>
        <a:p>
          <a:endParaRPr lang="es-ES"/>
        </a:p>
      </dgm:t>
    </dgm:pt>
    <dgm:pt modelId="{B95EF52C-0CB7-41CF-AC60-C87649A65EE0}" type="sibTrans" cxnId="{8CA54B4F-D3CF-4E8C-881C-383C20B2ADE3}">
      <dgm:prSet/>
      <dgm:spPr/>
      <dgm:t>
        <a:bodyPr/>
        <a:lstStyle/>
        <a:p>
          <a:endParaRPr lang="es-ES"/>
        </a:p>
      </dgm:t>
    </dgm:pt>
    <dgm:pt modelId="{5783B7A0-9CC7-45CF-A4C8-29EBC842E246}">
      <dgm:prSet phldrT="[Texto]" custT="1"/>
      <dgm:spPr>
        <a:xfrm>
          <a:off x="0" y="1727112"/>
          <a:ext cx="3148211" cy="1378601"/>
        </a:xfrm>
        <a:prstGeom prst="roundRect">
          <a:avLst/>
        </a:prstGeom>
        <a:solidFill>
          <a:srgbClr val="ACD433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4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Transferible al Mercado</a:t>
          </a:r>
          <a:r>
            <a:rPr lang="es-ES" sz="2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endParaRPr lang="es-ES" sz="21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s-ES" sz="21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Rango medio. </a:t>
          </a:r>
        </a:p>
      </dgm:t>
    </dgm:pt>
    <dgm:pt modelId="{ADDB0054-4F19-4527-92E7-3F9E24D579A1}" type="parTrans" cxnId="{E54945C0-66BD-45AC-ACA6-D7355A3EDA36}">
      <dgm:prSet/>
      <dgm:spPr/>
      <dgm:t>
        <a:bodyPr/>
        <a:lstStyle/>
        <a:p>
          <a:endParaRPr lang="es-ES"/>
        </a:p>
      </dgm:t>
    </dgm:pt>
    <dgm:pt modelId="{32D428D1-7EAA-4A51-AA1A-E19766E0F0F5}" type="sibTrans" cxnId="{E54945C0-66BD-45AC-ACA6-D7355A3EDA36}">
      <dgm:prSet/>
      <dgm:spPr/>
      <dgm:t>
        <a:bodyPr/>
        <a:lstStyle/>
        <a:p>
          <a:endParaRPr lang="es-ES"/>
        </a:p>
      </dgm:t>
    </dgm:pt>
    <dgm:pt modelId="{F5514ACC-2975-4938-AF21-9F810152D1CF}">
      <dgm:prSet phldrT="[Texto]"/>
      <dgm:spPr>
        <a:xfrm rot="5400000">
          <a:off x="5173185" y="-314116"/>
          <a:ext cx="1411112" cy="5461060"/>
        </a:xfrm>
        <a:prstGeom prst="round2SameRect">
          <a:avLst/>
        </a:prstGeom>
        <a:solidFill>
          <a:srgbClr val="EF7A24">
            <a:tint val="40000"/>
            <a:alpha val="90000"/>
            <a:hueOff val="6181392"/>
            <a:satOff val="3030"/>
            <a:lumOff val="716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6181392"/>
              <a:satOff val="3030"/>
              <a:lumOff val="7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Herramientas de Mercado:</a:t>
          </a:r>
        </a:p>
      </dgm:t>
    </dgm:pt>
    <dgm:pt modelId="{A65BD4A3-72DB-40A8-94FF-67D5DF0846D9}" type="parTrans" cxnId="{E8005A29-A115-43BC-8323-B3A461C402C9}">
      <dgm:prSet/>
      <dgm:spPr/>
      <dgm:t>
        <a:bodyPr/>
        <a:lstStyle/>
        <a:p>
          <a:endParaRPr lang="es-ES"/>
        </a:p>
      </dgm:t>
    </dgm:pt>
    <dgm:pt modelId="{05F2DC04-DF32-46C5-94C9-F7372016B166}" type="sibTrans" cxnId="{E8005A29-A115-43BC-8323-B3A461C402C9}">
      <dgm:prSet/>
      <dgm:spPr/>
      <dgm:t>
        <a:bodyPr/>
        <a:lstStyle/>
        <a:p>
          <a:endParaRPr lang="es-ES"/>
        </a:p>
      </dgm:t>
    </dgm:pt>
    <dgm:pt modelId="{4B191635-382B-4D53-A794-FE7FD0472A3D}">
      <dgm:prSet phldrT="[Texto]"/>
      <dgm:spPr>
        <a:xfrm rot="5400000">
          <a:off x="5173185" y="-314116"/>
          <a:ext cx="1411112" cy="5461060"/>
        </a:xfrm>
        <a:prstGeom prst="round2SameRect">
          <a:avLst/>
        </a:prstGeom>
        <a:solidFill>
          <a:srgbClr val="EF7A24">
            <a:tint val="40000"/>
            <a:alpha val="90000"/>
            <a:hueOff val="6181392"/>
            <a:satOff val="3030"/>
            <a:lumOff val="716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6181392"/>
              <a:satOff val="3030"/>
              <a:lumOff val="7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Contratos a plazo (Forward, opciones).</a:t>
          </a:r>
        </a:p>
      </dgm:t>
    </dgm:pt>
    <dgm:pt modelId="{00286CAA-5531-4F7A-9ECC-08DA0CF75983}" type="parTrans" cxnId="{7A928083-BD0E-4374-A58E-A847B06CEE78}">
      <dgm:prSet/>
      <dgm:spPr/>
      <dgm:t>
        <a:bodyPr/>
        <a:lstStyle/>
        <a:p>
          <a:endParaRPr lang="es-ES"/>
        </a:p>
      </dgm:t>
    </dgm:pt>
    <dgm:pt modelId="{04E59422-5917-43B9-8B48-F8BC89B3F070}" type="sibTrans" cxnId="{7A928083-BD0E-4374-A58E-A847B06CEE78}">
      <dgm:prSet/>
      <dgm:spPr/>
      <dgm:t>
        <a:bodyPr/>
        <a:lstStyle/>
        <a:p>
          <a:endParaRPr lang="es-ES"/>
        </a:p>
      </dgm:t>
    </dgm:pt>
    <dgm:pt modelId="{B87D3ECD-49B4-4202-8CFB-156010D3F0A3}">
      <dgm:prSet phldrT="[Texto]"/>
      <dgm:spPr>
        <a:xfrm>
          <a:off x="0" y="3222499"/>
          <a:ext cx="3148211" cy="1608612"/>
        </a:xfrm>
        <a:prstGeom prst="roundRect">
          <a:avLst/>
        </a:prstGeom>
        <a:solidFill>
          <a:srgbClr val="5AA0F5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Normal</a:t>
          </a:r>
        </a:p>
        <a:p>
          <a:r>
            <a:rPr lang="es-CL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Daño acotado,</a:t>
          </a:r>
          <a:r>
            <a:rPr lang="es-CL" baseline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s-CL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pero frecuente.</a:t>
          </a:r>
          <a:endParaRPr lang="es-ES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DE2ED82-1201-4ADD-95A7-5C527A10B4C7}" type="parTrans" cxnId="{A5571B26-1129-4F97-9574-ACAD921DACE4}">
      <dgm:prSet/>
      <dgm:spPr/>
      <dgm:t>
        <a:bodyPr/>
        <a:lstStyle/>
        <a:p>
          <a:endParaRPr lang="es-ES"/>
        </a:p>
      </dgm:t>
    </dgm:pt>
    <dgm:pt modelId="{CACB8F40-077C-4801-B01C-CA86B2CA24D5}" type="sibTrans" cxnId="{A5571B26-1129-4F97-9574-ACAD921DACE4}">
      <dgm:prSet/>
      <dgm:spPr/>
      <dgm:t>
        <a:bodyPr/>
        <a:lstStyle/>
        <a:p>
          <a:endParaRPr lang="es-ES"/>
        </a:p>
      </dgm:t>
    </dgm:pt>
    <dgm:pt modelId="{B6D3372A-A4E6-4824-8295-C43E3CFE323F}">
      <dgm:prSet phldrT="[Texto]"/>
      <dgm:spPr>
        <a:xfrm rot="5400000">
          <a:off x="5178210" y="1192571"/>
          <a:ext cx="1608472" cy="5668469"/>
        </a:xfrm>
        <a:prstGeom prst="round2SameRect">
          <a:avLst/>
        </a:prstGeom>
        <a:solidFill>
          <a:srgbClr val="EF7A24">
            <a:tint val="40000"/>
            <a:alpha val="90000"/>
            <a:hueOff val="12362784"/>
            <a:satOff val="6060"/>
            <a:lumOff val="1431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12362784"/>
              <a:satOff val="6060"/>
              <a:lumOff val="14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Estrategias Productivas:</a:t>
          </a:r>
        </a:p>
      </dgm:t>
    </dgm:pt>
    <dgm:pt modelId="{5804D6A9-8573-47AF-A2C0-8E108365A3C7}" type="parTrans" cxnId="{20EF63FA-1169-4F01-97CE-4136AC529B0C}">
      <dgm:prSet/>
      <dgm:spPr/>
      <dgm:t>
        <a:bodyPr/>
        <a:lstStyle/>
        <a:p>
          <a:endParaRPr lang="es-ES"/>
        </a:p>
      </dgm:t>
    </dgm:pt>
    <dgm:pt modelId="{6025D1DF-1749-430E-9BC5-319DE83A04A8}" type="sibTrans" cxnId="{20EF63FA-1169-4F01-97CE-4136AC529B0C}">
      <dgm:prSet/>
      <dgm:spPr/>
      <dgm:t>
        <a:bodyPr/>
        <a:lstStyle/>
        <a:p>
          <a:endParaRPr lang="es-ES"/>
        </a:p>
      </dgm:t>
    </dgm:pt>
    <dgm:pt modelId="{1F938121-FE93-4141-9DE6-2D1F6E5DC1D8}">
      <dgm:prSet phldrT="[Texto]"/>
      <dgm:spPr>
        <a:xfrm rot="5400000">
          <a:off x="5178210" y="1192571"/>
          <a:ext cx="1608472" cy="5668469"/>
        </a:xfrm>
        <a:prstGeom prst="round2SameRect">
          <a:avLst/>
        </a:prstGeom>
        <a:solidFill>
          <a:srgbClr val="EF7A24">
            <a:tint val="40000"/>
            <a:alpha val="90000"/>
            <a:hueOff val="12362784"/>
            <a:satOff val="6060"/>
            <a:lumOff val="1431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12362784"/>
              <a:satOff val="6060"/>
              <a:lumOff val="14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Diversificación de actividades.</a:t>
          </a:r>
        </a:p>
      </dgm:t>
    </dgm:pt>
    <dgm:pt modelId="{B386249B-63B2-417E-B2FF-7EBBE872FDD3}" type="parTrans" cxnId="{07843573-DFD7-4705-AA43-DDABB4D8DCA1}">
      <dgm:prSet/>
      <dgm:spPr/>
      <dgm:t>
        <a:bodyPr/>
        <a:lstStyle/>
        <a:p>
          <a:endParaRPr lang="es-ES"/>
        </a:p>
      </dgm:t>
    </dgm:pt>
    <dgm:pt modelId="{51114954-5934-4DC7-A27F-F758199588C1}" type="sibTrans" cxnId="{07843573-DFD7-4705-AA43-DDABB4D8DCA1}">
      <dgm:prSet/>
      <dgm:spPr/>
      <dgm:t>
        <a:bodyPr/>
        <a:lstStyle/>
        <a:p>
          <a:endParaRPr lang="es-ES"/>
        </a:p>
      </dgm:t>
    </dgm:pt>
    <dgm:pt modelId="{088D2390-20C2-40D7-BB13-17CD61B57C86}">
      <dgm:prSet phldrT="[Texto]"/>
      <dgm:spPr>
        <a:xfrm rot="5400000">
          <a:off x="5173185" y="-314116"/>
          <a:ext cx="1411112" cy="5461060"/>
        </a:xfrm>
        <a:prstGeom prst="round2SameRect">
          <a:avLst/>
        </a:prstGeom>
        <a:solidFill>
          <a:srgbClr val="EF7A24">
            <a:tint val="40000"/>
            <a:alpha val="90000"/>
            <a:hueOff val="6181392"/>
            <a:satOff val="3030"/>
            <a:lumOff val="716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6181392"/>
              <a:satOff val="3030"/>
              <a:lumOff val="7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Seguros.</a:t>
          </a:r>
        </a:p>
      </dgm:t>
    </dgm:pt>
    <dgm:pt modelId="{6129D712-9277-4207-A087-9DADDFCAEE67}" type="parTrans" cxnId="{CF469BEB-77A6-4704-977E-72FE04D4C252}">
      <dgm:prSet/>
      <dgm:spPr/>
      <dgm:t>
        <a:bodyPr/>
        <a:lstStyle/>
        <a:p>
          <a:endParaRPr lang="es-ES"/>
        </a:p>
      </dgm:t>
    </dgm:pt>
    <dgm:pt modelId="{455A5DEC-471F-40D2-B6BD-5F2B342910E5}" type="sibTrans" cxnId="{CF469BEB-77A6-4704-977E-72FE04D4C252}">
      <dgm:prSet/>
      <dgm:spPr/>
      <dgm:t>
        <a:bodyPr/>
        <a:lstStyle/>
        <a:p>
          <a:endParaRPr lang="es-ES"/>
        </a:p>
      </dgm:t>
    </dgm:pt>
    <dgm:pt modelId="{E25ECD27-71AE-46EB-B7A6-6C8F7F3AE04F}">
      <dgm:prSet phldrT="[Texto]"/>
      <dgm:spPr>
        <a:xfrm rot="5400000">
          <a:off x="5173185" y="-314116"/>
          <a:ext cx="1411112" cy="5461060"/>
        </a:xfrm>
        <a:prstGeom prst="round2SameRect">
          <a:avLst/>
        </a:prstGeom>
        <a:solidFill>
          <a:srgbClr val="EF7A24">
            <a:tint val="40000"/>
            <a:alpha val="90000"/>
            <a:hueOff val="6181392"/>
            <a:satOff val="3030"/>
            <a:lumOff val="716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6181392"/>
              <a:satOff val="3030"/>
              <a:lumOff val="71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Distribución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s-C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de los riesgos a través de Cooperativas.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9836BA2-9269-45DE-9ECD-843E7FB4A94B}" type="parTrans" cxnId="{E043251B-9313-42F9-907D-041E8EF96F37}">
      <dgm:prSet/>
      <dgm:spPr/>
      <dgm:t>
        <a:bodyPr/>
        <a:lstStyle/>
        <a:p>
          <a:endParaRPr lang="es-ES"/>
        </a:p>
      </dgm:t>
    </dgm:pt>
    <dgm:pt modelId="{B077DAEA-9A4A-4966-8077-E8ECC00C6E45}" type="sibTrans" cxnId="{E043251B-9313-42F9-907D-041E8EF96F37}">
      <dgm:prSet/>
      <dgm:spPr/>
      <dgm:t>
        <a:bodyPr/>
        <a:lstStyle/>
        <a:p>
          <a:endParaRPr lang="es-ES"/>
        </a:p>
      </dgm:t>
    </dgm:pt>
    <dgm:pt modelId="{AB697A24-3481-40AD-B6A1-304F65163A25}">
      <dgm:prSet phldrT="[Texto]"/>
      <dgm:spPr>
        <a:xfrm rot="5400000">
          <a:off x="5178210" y="1192571"/>
          <a:ext cx="1608472" cy="5668469"/>
        </a:xfrm>
        <a:prstGeom prst="round2SameRect">
          <a:avLst/>
        </a:prstGeom>
        <a:solidFill>
          <a:srgbClr val="EF7A24">
            <a:tint val="40000"/>
            <a:alpha val="90000"/>
            <a:hueOff val="12362784"/>
            <a:satOff val="6060"/>
            <a:lumOff val="1431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12362784"/>
              <a:satOff val="6060"/>
              <a:lumOff val="14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Acumulación de ahorros.</a:t>
          </a:r>
        </a:p>
      </dgm:t>
    </dgm:pt>
    <dgm:pt modelId="{2E19AF13-EC1B-48FE-A2EB-2CD338780720}" type="parTrans" cxnId="{59E37064-EF02-4A2C-B9B4-35591607A95D}">
      <dgm:prSet/>
      <dgm:spPr/>
      <dgm:t>
        <a:bodyPr/>
        <a:lstStyle/>
        <a:p>
          <a:endParaRPr lang="es-ES"/>
        </a:p>
      </dgm:t>
    </dgm:pt>
    <dgm:pt modelId="{3AFB42F6-9E51-4492-B31C-93B7D68A2D25}" type="sibTrans" cxnId="{59E37064-EF02-4A2C-B9B4-35591607A95D}">
      <dgm:prSet/>
      <dgm:spPr/>
      <dgm:t>
        <a:bodyPr/>
        <a:lstStyle/>
        <a:p>
          <a:endParaRPr lang="es-ES"/>
        </a:p>
      </dgm:t>
    </dgm:pt>
    <dgm:pt modelId="{B171A413-64DF-45D6-B64E-EA42E71AE407}">
      <dgm:prSet phldrT="[Texto]"/>
      <dgm:spPr>
        <a:xfrm rot="5400000">
          <a:off x="5178210" y="1192571"/>
          <a:ext cx="1608472" cy="5668469"/>
        </a:xfrm>
        <a:prstGeom prst="round2SameRect">
          <a:avLst/>
        </a:prstGeom>
        <a:solidFill>
          <a:srgbClr val="EF7A24">
            <a:tint val="40000"/>
            <a:alpha val="90000"/>
            <a:hueOff val="12362784"/>
            <a:satOff val="6060"/>
            <a:lumOff val="1431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12362784"/>
              <a:satOff val="6060"/>
              <a:lumOff val="143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Uso de tecnologías que permitan obtener rendimientos menos variables.</a:t>
          </a:r>
          <a:r>
            <a:rPr lang="es-E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</a:p>
      </dgm:t>
    </dgm:pt>
    <dgm:pt modelId="{D7892620-8A61-47B2-AEC5-DB5CB606FDC7}" type="parTrans" cxnId="{8C34E82A-B027-4B7A-A36C-40E456286DDF}">
      <dgm:prSet/>
      <dgm:spPr/>
      <dgm:t>
        <a:bodyPr/>
        <a:lstStyle/>
        <a:p>
          <a:endParaRPr lang="es-ES"/>
        </a:p>
      </dgm:t>
    </dgm:pt>
    <dgm:pt modelId="{9CEC77F8-0EA4-43F6-897B-ACB67E22836B}" type="sibTrans" cxnId="{8C34E82A-B027-4B7A-A36C-40E456286DDF}">
      <dgm:prSet/>
      <dgm:spPr/>
      <dgm:t>
        <a:bodyPr/>
        <a:lstStyle/>
        <a:p>
          <a:endParaRPr lang="es-ES"/>
        </a:p>
      </dgm:t>
    </dgm:pt>
    <dgm:pt modelId="{E84F6E3D-065C-4BB9-8A9A-EA12811D6999}">
      <dgm:prSet phldrT="[Texto]"/>
      <dgm:spPr>
        <a:xfrm rot="5400000">
          <a:off x="5218513" y="-2028143"/>
          <a:ext cx="1608472" cy="5668469"/>
        </a:xfrm>
        <a:prstGeom prst="round2SameRect">
          <a:avLst/>
        </a:prstGeom>
        <a:solidFill>
          <a:srgbClr val="EF7A24">
            <a:lumMod val="60000"/>
            <a:lumOff val="40000"/>
            <a:alpha val="90000"/>
          </a:srgbClr>
        </a:solidFill>
        <a:ln w="19050" cap="rnd" cmpd="sng" algn="ctr">
          <a:solidFill>
            <a:srgbClr val="EF7A2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Pagos posteriores claros.</a:t>
          </a:r>
        </a:p>
      </dgm:t>
    </dgm:pt>
    <dgm:pt modelId="{8C5E95E5-7402-44C3-9B98-4EEF9006BCC2}" type="sibTrans" cxnId="{72564ED5-47C9-4117-B1A3-ABA005CF56DE}">
      <dgm:prSet/>
      <dgm:spPr/>
      <dgm:t>
        <a:bodyPr/>
        <a:lstStyle/>
        <a:p>
          <a:endParaRPr lang="es-ES"/>
        </a:p>
      </dgm:t>
    </dgm:pt>
    <dgm:pt modelId="{0F7AADAC-4E1F-49FA-8417-17E7B4D33446}" type="parTrans" cxnId="{72564ED5-47C9-4117-B1A3-ABA005CF56DE}">
      <dgm:prSet/>
      <dgm:spPr/>
      <dgm:t>
        <a:bodyPr/>
        <a:lstStyle/>
        <a:p>
          <a:endParaRPr lang="es-ES"/>
        </a:p>
      </dgm:t>
    </dgm:pt>
    <dgm:pt modelId="{57267C97-3C67-48D8-9811-BFF966BFEA3B}">
      <dgm:prSet phldrT="[Texto]"/>
      <dgm:spPr>
        <a:xfrm rot="5400000">
          <a:off x="5218513" y="-2028143"/>
          <a:ext cx="1608472" cy="5668469"/>
        </a:xfrm>
        <a:prstGeom prst="round2SameRect">
          <a:avLst/>
        </a:prstGeom>
        <a:solidFill>
          <a:srgbClr val="EF7A24">
            <a:lumMod val="60000"/>
            <a:lumOff val="40000"/>
            <a:alpha val="90000"/>
          </a:srgbClr>
        </a:solidFill>
        <a:ln w="19050" cap="rnd" cmpd="sng" algn="ctr">
          <a:solidFill>
            <a:srgbClr val="EF7A2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Ex ante, reglas de asistencia para desastres.</a:t>
          </a:r>
        </a:p>
      </dgm:t>
    </dgm:pt>
    <dgm:pt modelId="{DC83E298-4DAC-4345-909D-8D8E316C9533}" type="sibTrans" cxnId="{477DEEC0-AEA3-4946-AC4B-158D5F2E838B}">
      <dgm:prSet/>
      <dgm:spPr/>
      <dgm:t>
        <a:bodyPr/>
        <a:lstStyle/>
        <a:p>
          <a:endParaRPr lang="es-ES"/>
        </a:p>
      </dgm:t>
    </dgm:pt>
    <dgm:pt modelId="{F5F4AB21-F7BE-4108-95A8-FFD87E32545F}" type="parTrans" cxnId="{477DEEC0-AEA3-4946-AC4B-158D5F2E838B}">
      <dgm:prSet/>
      <dgm:spPr/>
      <dgm:t>
        <a:bodyPr/>
        <a:lstStyle/>
        <a:p>
          <a:endParaRPr lang="es-ES"/>
        </a:p>
      </dgm:t>
    </dgm:pt>
    <dgm:pt modelId="{57F47807-CA0C-4C6A-AFFB-62798716BA54}" type="pres">
      <dgm:prSet presAssocID="{021914A0-8F6E-4AEC-A386-B7CBBDF466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AF98867-8B4D-4535-A8A2-2F18F72C7334}" type="pres">
      <dgm:prSet presAssocID="{2EB0C8A6-FE23-4820-8CC8-F696D2F62DC3}" presName="linNode" presStyleCnt="0"/>
      <dgm:spPr/>
    </dgm:pt>
    <dgm:pt modelId="{02B85D0D-B898-4515-985A-9EB4E944DC54}" type="pres">
      <dgm:prSet presAssocID="{2EB0C8A6-FE23-4820-8CC8-F696D2F62DC3}" presName="parentText" presStyleLbl="node1" presStyleIdx="0" presStyleCnt="3" custScaleX="100000" custScaleY="7872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92B6C26-DD35-4E1C-AC96-94F90AB9CC33}" type="pres">
      <dgm:prSet presAssocID="{2EB0C8A6-FE23-4820-8CC8-F696D2F62DC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233A0C1-72C4-4FBA-9348-D940A185E070}" type="pres">
      <dgm:prSet presAssocID="{40983898-D2C6-4224-9A90-AD00A7978374}" presName="sp" presStyleCnt="0"/>
      <dgm:spPr/>
    </dgm:pt>
    <dgm:pt modelId="{394AC164-F5BD-401D-B3BF-847839DD14FB}" type="pres">
      <dgm:prSet presAssocID="{5783B7A0-9CC7-45CF-A4C8-29EBC842E246}" presName="linNode" presStyleCnt="0"/>
      <dgm:spPr/>
    </dgm:pt>
    <dgm:pt modelId="{D76233FD-FB0F-42E9-BEB9-A05889684BC4}" type="pres">
      <dgm:prSet presAssocID="{5783B7A0-9CC7-45CF-A4C8-29EBC842E246}" presName="parentText" presStyleLbl="node1" presStyleIdx="1" presStyleCnt="3" custScaleX="98736" custScaleY="6856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6652239-B41B-47FD-BD67-AB526935F46E}" type="pres">
      <dgm:prSet presAssocID="{5783B7A0-9CC7-45CF-A4C8-29EBC842E246}" presName="descendantText" presStyleLbl="alignAccFollowNode1" presStyleIdx="1" presStyleCnt="3" custScaleX="96341" custScaleY="877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2C7133-FDC6-40C9-9826-F060CFC9B4D4}" type="pres">
      <dgm:prSet presAssocID="{32D428D1-7EAA-4A51-AA1A-E19766E0F0F5}" presName="sp" presStyleCnt="0"/>
      <dgm:spPr/>
    </dgm:pt>
    <dgm:pt modelId="{77F21811-88BC-4381-B8D4-0020B8227F63}" type="pres">
      <dgm:prSet presAssocID="{B87D3ECD-49B4-4202-8CFB-156010D3F0A3}" presName="linNode" presStyleCnt="0"/>
      <dgm:spPr/>
    </dgm:pt>
    <dgm:pt modelId="{EAE57EAB-AED2-4A0C-AAD2-B6A2316413B1}" type="pres">
      <dgm:prSet presAssocID="{B87D3ECD-49B4-4202-8CFB-156010D3F0A3}" presName="parentText" presStyleLbl="node1" presStyleIdx="2" presStyleCnt="3" custScaleX="98736" custScaleY="8000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88162D8-08C1-491D-80A7-982D10ABF374}" type="pres">
      <dgm:prSet presAssocID="{B87D3ECD-49B4-4202-8CFB-156010D3F0A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5571B26-1129-4F97-9574-ACAD921DACE4}" srcId="{021914A0-8F6E-4AEC-A386-B7CBBDF466E0}" destId="{B87D3ECD-49B4-4202-8CFB-156010D3F0A3}" srcOrd="2" destOrd="0" parTransId="{8DE2ED82-1201-4ADD-95A7-5C527A10B4C7}" sibTransId="{CACB8F40-077C-4801-B01C-CA86B2CA24D5}"/>
    <dgm:cxn modelId="{844D7D36-9B3E-4095-A1D4-B0FF760C7C70}" type="presOf" srcId="{088D2390-20C2-40D7-BB13-17CD61B57C86}" destId="{86652239-B41B-47FD-BD67-AB526935F46E}" srcOrd="0" destOrd="2" presId="urn:microsoft.com/office/officeart/2005/8/layout/vList5"/>
    <dgm:cxn modelId="{924106EB-F3FB-4D72-AEB1-DE3CCA8935D7}" type="presOf" srcId="{B171A413-64DF-45D6-B64E-EA42E71AE407}" destId="{488162D8-08C1-491D-80A7-982D10ABF374}" srcOrd="0" destOrd="3" presId="urn:microsoft.com/office/officeart/2005/8/layout/vList5"/>
    <dgm:cxn modelId="{72564ED5-47C9-4117-B1A3-ABA005CF56DE}" srcId="{06B08DD9-9437-48CF-B8E7-B5B4FE65F551}" destId="{E84F6E3D-065C-4BB9-8A9A-EA12811D6999}" srcOrd="1" destOrd="0" parTransId="{0F7AADAC-4E1F-49FA-8417-17E7B4D33446}" sibTransId="{8C5E95E5-7402-44C3-9B98-4EEF9006BCC2}"/>
    <dgm:cxn modelId="{E80C76F5-2E3E-41EA-8970-17D6AA28B6C5}" srcId="{021914A0-8F6E-4AEC-A386-B7CBBDF466E0}" destId="{2EB0C8A6-FE23-4820-8CC8-F696D2F62DC3}" srcOrd="0" destOrd="0" parTransId="{B6E51848-B52D-44F6-BF6A-136C60C6CF21}" sibTransId="{40983898-D2C6-4224-9A90-AD00A7978374}"/>
    <dgm:cxn modelId="{07843573-DFD7-4705-AA43-DDABB4D8DCA1}" srcId="{B6D3372A-A4E6-4824-8295-C43E3CFE323F}" destId="{1F938121-FE93-4141-9DE6-2D1F6E5DC1D8}" srcOrd="0" destOrd="0" parTransId="{B386249B-63B2-417E-B2FF-7EBBE872FDD3}" sibTransId="{51114954-5934-4DC7-A27F-F758199588C1}"/>
    <dgm:cxn modelId="{CF469BEB-77A6-4704-977E-72FE04D4C252}" srcId="{F5514ACC-2975-4938-AF21-9F810152D1CF}" destId="{088D2390-20C2-40D7-BB13-17CD61B57C86}" srcOrd="1" destOrd="0" parTransId="{6129D712-9277-4207-A087-9DADDFCAEE67}" sibTransId="{455A5DEC-471F-40D2-B6BD-5F2B342910E5}"/>
    <dgm:cxn modelId="{CCDA468A-F875-48F5-BBD5-28E3004C8BEA}" type="presOf" srcId="{E84F6E3D-065C-4BB9-8A9A-EA12811D6999}" destId="{E92B6C26-DD35-4E1C-AC96-94F90AB9CC33}" srcOrd="0" destOrd="2" presId="urn:microsoft.com/office/officeart/2005/8/layout/vList5"/>
    <dgm:cxn modelId="{C05D38AA-D712-48FB-BB95-5E6420D6263D}" type="presOf" srcId="{4B191635-382B-4D53-A794-FE7FD0472A3D}" destId="{86652239-B41B-47FD-BD67-AB526935F46E}" srcOrd="0" destOrd="1" presId="urn:microsoft.com/office/officeart/2005/8/layout/vList5"/>
    <dgm:cxn modelId="{E54945C0-66BD-45AC-ACA6-D7355A3EDA36}" srcId="{021914A0-8F6E-4AEC-A386-B7CBBDF466E0}" destId="{5783B7A0-9CC7-45CF-A4C8-29EBC842E246}" srcOrd="1" destOrd="0" parTransId="{ADDB0054-4F19-4527-92E7-3F9E24D579A1}" sibTransId="{32D428D1-7EAA-4A51-AA1A-E19766E0F0F5}"/>
    <dgm:cxn modelId="{E043251B-9313-42F9-907D-041E8EF96F37}" srcId="{F5514ACC-2975-4938-AF21-9F810152D1CF}" destId="{E25ECD27-71AE-46EB-B7A6-6C8F7F3AE04F}" srcOrd="2" destOrd="0" parTransId="{59836BA2-9269-45DE-9ECD-843E7FB4A94B}" sibTransId="{B077DAEA-9A4A-4966-8077-E8ECC00C6E45}"/>
    <dgm:cxn modelId="{75767EDC-E64B-4C3C-8A58-FB3E570DBE3C}" type="presOf" srcId="{B87D3ECD-49B4-4202-8CFB-156010D3F0A3}" destId="{EAE57EAB-AED2-4A0C-AAD2-B6A2316413B1}" srcOrd="0" destOrd="0" presId="urn:microsoft.com/office/officeart/2005/8/layout/vList5"/>
    <dgm:cxn modelId="{20EF63FA-1169-4F01-97CE-4136AC529B0C}" srcId="{B87D3ECD-49B4-4202-8CFB-156010D3F0A3}" destId="{B6D3372A-A4E6-4824-8295-C43E3CFE323F}" srcOrd="0" destOrd="0" parTransId="{5804D6A9-8573-47AF-A2C0-8E108365A3C7}" sibTransId="{6025D1DF-1749-430E-9BC5-319DE83A04A8}"/>
    <dgm:cxn modelId="{1753830A-D55A-47A4-AACF-561BB456AA92}" type="presOf" srcId="{57267C97-3C67-48D8-9811-BFF966BFEA3B}" destId="{E92B6C26-DD35-4E1C-AC96-94F90AB9CC33}" srcOrd="0" destOrd="1" presId="urn:microsoft.com/office/officeart/2005/8/layout/vList5"/>
    <dgm:cxn modelId="{E8005A29-A115-43BC-8323-B3A461C402C9}" srcId="{5783B7A0-9CC7-45CF-A4C8-29EBC842E246}" destId="{F5514ACC-2975-4938-AF21-9F810152D1CF}" srcOrd="0" destOrd="0" parTransId="{A65BD4A3-72DB-40A8-94FF-67D5DF0846D9}" sibTransId="{05F2DC04-DF32-46C5-94C9-F7372016B166}"/>
    <dgm:cxn modelId="{FC998DD0-DE35-42C6-A86D-4547CB7EB797}" type="presOf" srcId="{AB697A24-3481-40AD-B6A1-304F65163A25}" destId="{488162D8-08C1-491D-80A7-982D10ABF374}" srcOrd="0" destOrd="2" presId="urn:microsoft.com/office/officeart/2005/8/layout/vList5"/>
    <dgm:cxn modelId="{8CA54B4F-D3CF-4E8C-881C-383C20B2ADE3}" srcId="{2EB0C8A6-FE23-4820-8CC8-F696D2F62DC3}" destId="{06B08DD9-9437-48CF-B8E7-B5B4FE65F551}" srcOrd="0" destOrd="0" parTransId="{4E9EDDCE-D614-45B7-8408-45D87F693603}" sibTransId="{B95EF52C-0CB7-41CF-AC60-C87649A65EE0}"/>
    <dgm:cxn modelId="{59E37064-EF02-4A2C-B9B4-35591607A95D}" srcId="{B6D3372A-A4E6-4824-8295-C43E3CFE323F}" destId="{AB697A24-3481-40AD-B6A1-304F65163A25}" srcOrd="1" destOrd="0" parTransId="{2E19AF13-EC1B-48FE-A2EB-2CD338780720}" sibTransId="{3AFB42F6-9E51-4492-B31C-93B7D68A2D25}"/>
    <dgm:cxn modelId="{18D66EBB-B1E1-4557-9E0D-E30894633A36}" type="presOf" srcId="{F5514ACC-2975-4938-AF21-9F810152D1CF}" destId="{86652239-B41B-47FD-BD67-AB526935F46E}" srcOrd="0" destOrd="0" presId="urn:microsoft.com/office/officeart/2005/8/layout/vList5"/>
    <dgm:cxn modelId="{FB64B441-67FC-4B0F-AC1E-C5633BD2BE6F}" type="presOf" srcId="{06B08DD9-9437-48CF-B8E7-B5B4FE65F551}" destId="{E92B6C26-DD35-4E1C-AC96-94F90AB9CC33}" srcOrd="0" destOrd="0" presId="urn:microsoft.com/office/officeart/2005/8/layout/vList5"/>
    <dgm:cxn modelId="{477DEEC0-AEA3-4946-AC4B-158D5F2E838B}" srcId="{06B08DD9-9437-48CF-B8E7-B5B4FE65F551}" destId="{57267C97-3C67-48D8-9811-BFF966BFEA3B}" srcOrd="0" destOrd="0" parTransId="{F5F4AB21-F7BE-4108-95A8-FFD87E32545F}" sibTransId="{DC83E298-4DAC-4345-909D-8D8E316C9533}"/>
    <dgm:cxn modelId="{C54ACE60-6F85-435F-82D4-7AEA3AC8981A}" type="presOf" srcId="{B6D3372A-A4E6-4824-8295-C43E3CFE323F}" destId="{488162D8-08C1-491D-80A7-982D10ABF374}" srcOrd="0" destOrd="0" presId="urn:microsoft.com/office/officeart/2005/8/layout/vList5"/>
    <dgm:cxn modelId="{CD0E3202-9E22-4FB3-A10E-0D860D568503}" type="presOf" srcId="{E25ECD27-71AE-46EB-B7A6-6C8F7F3AE04F}" destId="{86652239-B41B-47FD-BD67-AB526935F46E}" srcOrd="0" destOrd="3" presId="urn:microsoft.com/office/officeart/2005/8/layout/vList5"/>
    <dgm:cxn modelId="{3F3A486F-3A2F-4F91-9F62-54CCC3CB2299}" type="presOf" srcId="{1F938121-FE93-4141-9DE6-2D1F6E5DC1D8}" destId="{488162D8-08C1-491D-80A7-982D10ABF374}" srcOrd="0" destOrd="1" presId="urn:microsoft.com/office/officeart/2005/8/layout/vList5"/>
    <dgm:cxn modelId="{D0218016-62E2-48EB-A1DD-800932EFD237}" type="presOf" srcId="{021914A0-8F6E-4AEC-A386-B7CBBDF466E0}" destId="{57F47807-CA0C-4C6A-AFFB-62798716BA54}" srcOrd="0" destOrd="0" presId="urn:microsoft.com/office/officeart/2005/8/layout/vList5"/>
    <dgm:cxn modelId="{C9814497-C4A8-412C-8420-FEB584A5BBF5}" type="presOf" srcId="{5783B7A0-9CC7-45CF-A4C8-29EBC842E246}" destId="{D76233FD-FB0F-42E9-BEB9-A05889684BC4}" srcOrd="0" destOrd="0" presId="urn:microsoft.com/office/officeart/2005/8/layout/vList5"/>
    <dgm:cxn modelId="{8C34E82A-B027-4B7A-A36C-40E456286DDF}" srcId="{B6D3372A-A4E6-4824-8295-C43E3CFE323F}" destId="{B171A413-64DF-45D6-B64E-EA42E71AE407}" srcOrd="2" destOrd="0" parTransId="{D7892620-8A61-47B2-AEC5-DB5CB606FDC7}" sibTransId="{9CEC77F8-0EA4-43F6-897B-ACB67E22836B}"/>
    <dgm:cxn modelId="{3D63B394-8BFC-43D1-8651-47A1E27322AC}" type="presOf" srcId="{2EB0C8A6-FE23-4820-8CC8-F696D2F62DC3}" destId="{02B85D0D-B898-4515-985A-9EB4E944DC54}" srcOrd="0" destOrd="0" presId="urn:microsoft.com/office/officeart/2005/8/layout/vList5"/>
    <dgm:cxn modelId="{7A928083-BD0E-4374-A58E-A847B06CEE78}" srcId="{F5514ACC-2975-4938-AF21-9F810152D1CF}" destId="{4B191635-382B-4D53-A794-FE7FD0472A3D}" srcOrd="0" destOrd="0" parTransId="{00286CAA-5531-4F7A-9ECC-08DA0CF75983}" sibTransId="{04E59422-5917-43B9-8B48-F8BC89B3F070}"/>
    <dgm:cxn modelId="{16141E9F-C77D-4458-A353-D220E24572E1}" type="presParOf" srcId="{57F47807-CA0C-4C6A-AFFB-62798716BA54}" destId="{DAF98867-8B4D-4535-A8A2-2F18F72C7334}" srcOrd="0" destOrd="0" presId="urn:microsoft.com/office/officeart/2005/8/layout/vList5"/>
    <dgm:cxn modelId="{AF39E757-E363-4B05-BBDE-36B1AE85E5D5}" type="presParOf" srcId="{DAF98867-8B4D-4535-A8A2-2F18F72C7334}" destId="{02B85D0D-B898-4515-985A-9EB4E944DC54}" srcOrd="0" destOrd="0" presId="urn:microsoft.com/office/officeart/2005/8/layout/vList5"/>
    <dgm:cxn modelId="{BF320357-00E7-42B6-81DB-D4164AC91C41}" type="presParOf" srcId="{DAF98867-8B4D-4535-A8A2-2F18F72C7334}" destId="{E92B6C26-DD35-4E1C-AC96-94F90AB9CC33}" srcOrd="1" destOrd="0" presId="urn:microsoft.com/office/officeart/2005/8/layout/vList5"/>
    <dgm:cxn modelId="{5F768382-4AFE-486E-91F6-EDB20EEA7E0E}" type="presParOf" srcId="{57F47807-CA0C-4C6A-AFFB-62798716BA54}" destId="{4233A0C1-72C4-4FBA-9348-D940A185E070}" srcOrd="1" destOrd="0" presId="urn:microsoft.com/office/officeart/2005/8/layout/vList5"/>
    <dgm:cxn modelId="{BC64F02C-B081-4446-AA2E-56ECD6AB9D32}" type="presParOf" srcId="{57F47807-CA0C-4C6A-AFFB-62798716BA54}" destId="{394AC164-F5BD-401D-B3BF-847839DD14FB}" srcOrd="2" destOrd="0" presId="urn:microsoft.com/office/officeart/2005/8/layout/vList5"/>
    <dgm:cxn modelId="{17C7B6E2-D5F3-40A1-911A-100A3D55CDD3}" type="presParOf" srcId="{394AC164-F5BD-401D-B3BF-847839DD14FB}" destId="{D76233FD-FB0F-42E9-BEB9-A05889684BC4}" srcOrd="0" destOrd="0" presId="urn:microsoft.com/office/officeart/2005/8/layout/vList5"/>
    <dgm:cxn modelId="{B8BCDE47-FE48-495F-B6DE-04E0D32DF6F9}" type="presParOf" srcId="{394AC164-F5BD-401D-B3BF-847839DD14FB}" destId="{86652239-B41B-47FD-BD67-AB526935F46E}" srcOrd="1" destOrd="0" presId="urn:microsoft.com/office/officeart/2005/8/layout/vList5"/>
    <dgm:cxn modelId="{8CD2C53E-6192-43D8-9834-D99C6C290DD3}" type="presParOf" srcId="{57F47807-CA0C-4C6A-AFFB-62798716BA54}" destId="{0B2C7133-FDC6-40C9-9826-F060CFC9B4D4}" srcOrd="3" destOrd="0" presId="urn:microsoft.com/office/officeart/2005/8/layout/vList5"/>
    <dgm:cxn modelId="{57B24B64-28D5-44D0-B275-783DA745078C}" type="presParOf" srcId="{57F47807-CA0C-4C6A-AFFB-62798716BA54}" destId="{77F21811-88BC-4381-B8D4-0020B8227F63}" srcOrd="4" destOrd="0" presId="urn:microsoft.com/office/officeart/2005/8/layout/vList5"/>
    <dgm:cxn modelId="{0E6B8BC9-6F11-4621-BE19-F2A21B613433}" type="presParOf" srcId="{77F21811-88BC-4381-B8D4-0020B8227F63}" destId="{EAE57EAB-AED2-4A0C-AAD2-B6A2316413B1}" srcOrd="0" destOrd="0" presId="urn:microsoft.com/office/officeart/2005/8/layout/vList5"/>
    <dgm:cxn modelId="{A20337BE-485C-4F88-BB35-597A731FFA9D}" type="presParOf" srcId="{77F21811-88BC-4381-B8D4-0020B8227F63}" destId="{488162D8-08C1-491D-80A7-982D10ABF3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D93FA-2053-415A-B335-7E27110E5F04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65949E8D-7D36-495D-AA62-9301EBD73F98}">
      <dgm:prSet phldrT="[Texto]" custT="1"/>
      <dgm:spPr>
        <a:solidFill>
          <a:schemeClr val="accent5">
            <a:lumMod val="75000"/>
          </a:schemeClr>
        </a:solidFill>
        <a:ln w="38100">
          <a:noFill/>
        </a:ln>
      </dgm:spPr>
      <dgm:t>
        <a:bodyPr lIns="0" tIns="360000" rIns="0"/>
        <a:lstStyle/>
        <a:p>
          <a:pPr>
            <a:lnSpc>
              <a:spcPct val="80000"/>
            </a:lnSpc>
            <a:spcAft>
              <a:spcPts val="0"/>
            </a:spcAft>
          </a:pPr>
          <a:endParaRPr lang="es-ES" sz="1200" b="1" dirty="0"/>
        </a:p>
        <a:p>
          <a:pPr>
            <a:lnSpc>
              <a:spcPct val="80000"/>
            </a:lnSpc>
            <a:spcAft>
              <a:spcPts val="0"/>
            </a:spcAft>
          </a:pPr>
          <a:r>
            <a:rPr lang="es-ES" sz="1200" b="1" dirty="0">
              <a:solidFill>
                <a:schemeClr val="bg1"/>
              </a:solidFill>
            </a:rPr>
            <a:t>Grandes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s-ES" sz="1200" b="1" dirty="0">
              <a:solidFill>
                <a:schemeClr val="bg1"/>
              </a:solidFill>
            </a:rPr>
            <a:t>Empresas</a:t>
          </a:r>
          <a:endParaRPr lang="es-ES" sz="1100" b="0" dirty="0">
            <a:solidFill>
              <a:schemeClr val="bg1"/>
            </a:solidFill>
          </a:endParaRPr>
        </a:p>
      </dgm:t>
    </dgm:pt>
    <dgm:pt modelId="{27DA0FED-C6AA-4706-B8CE-F9D6AA8D352E}" type="parTrans" cxnId="{CF8C67F6-38BD-4E0D-AB2E-0BBEB4913286}">
      <dgm:prSet/>
      <dgm:spPr/>
      <dgm:t>
        <a:bodyPr/>
        <a:lstStyle/>
        <a:p>
          <a:endParaRPr lang="es-ES" sz="1400" b="0"/>
        </a:p>
      </dgm:t>
    </dgm:pt>
    <dgm:pt modelId="{E54032BA-B045-4DC3-8458-5CD58F6BB4B2}" type="sibTrans" cxnId="{CF8C67F6-38BD-4E0D-AB2E-0BBEB4913286}">
      <dgm:prSet/>
      <dgm:spPr/>
      <dgm:t>
        <a:bodyPr/>
        <a:lstStyle/>
        <a:p>
          <a:endParaRPr lang="es-ES" sz="1400" b="0"/>
        </a:p>
      </dgm:t>
    </dgm:pt>
    <dgm:pt modelId="{66713529-1AC6-4CA2-AB26-145A854F3FC7}">
      <dgm:prSet phldrT="[Texto]" custT="1"/>
      <dgm:spPr>
        <a:solidFill>
          <a:schemeClr val="accent6"/>
        </a:solidFill>
        <a:ln w="38100">
          <a:noFill/>
        </a:ln>
      </dgm:spPr>
      <dgm:t>
        <a:bodyPr anchor="t"/>
        <a:lstStyle/>
        <a:p>
          <a:pPr>
            <a:spcAft>
              <a:spcPts val="0"/>
            </a:spcAft>
          </a:pPr>
          <a:endParaRPr lang="es-ES" sz="1200" b="1" dirty="0"/>
        </a:p>
        <a:p>
          <a:pPr>
            <a:spcAft>
              <a:spcPts val="0"/>
            </a:spcAft>
          </a:pPr>
          <a:endParaRPr lang="es-ES" sz="1200" b="1" dirty="0"/>
        </a:p>
        <a:p>
          <a:pPr>
            <a:spcAft>
              <a:spcPts val="0"/>
            </a:spcAft>
          </a:pPr>
          <a:endParaRPr lang="es-ES" sz="1200" b="1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es-ES" sz="1200" b="1" dirty="0">
              <a:solidFill>
                <a:schemeClr val="bg1"/>
              </a:solidFill>
              <a:latin typeface="Century Gothic" panose="020B0502020202020204" pitchFamily="34" charset="0"/>
            </a:rPr>
            <a:t>Pequeños y medianos productores </a:t>
          </a:r>
          <a:r>
            <a:rPr lang="es-ES" sz="1100" b="0" dirty="0">
              <a:solidFill>
                <a:schemeClr val="bg1"/>
              </a:solidFill>
              <a:latin typeface="Century Gothic" panose="020B0502020202020204" pitchFamily="34" charset="0"/>
            </a:rPr>
            <a:t>“comerciales”</a:t>
          </a:r>
        </a:p>
      </dgm:t>
    </dgm:pt>
    <dgm:pt modelId="{18996388-88F6-491B-AE6A-8966146A2618}" type="parTrans" cxnId="{97C3A95F-A1BD-400E-BD14-BA5D2068C137}">
      <dgm:prSet/>
      <dgm:spPr/>
      <dgm:t>
        <a:bodyPr/>
        <a:lstStyle/>
        <a:p>
          <a:endParaRPr lang="es-ES" sz="1400" b="0"/>
        </a:p>
      </dgm:t>
    </dgm:pt>
    <dgm:pt modelId="{4AE6AD89-1BB7-4BBD-A06D-D7349F50BAD3}" type="sibTrans" cxnId="{97C3A95F-A1BD-400E-BD14-BA5D2068C137}">
      <dgm:prSet/>
      <dgm:spPr/>
      <dgm:t>
        <a:bodyPr/>
        <a:lstStyle/>
        <a:p>
          <a:endParaRPr lang="es-ES" sz="1400" b="0"/>
        </a:p>
      </dgm:t>
    </dgm:pt>
    <dgm:pt modelId="{85488F48-C81B-4776-89D8-DD42005D7814}">
      <dgm:prSet phldrT="[Texto]" custT="1"/>
      <dgm:spPr>
        <a:solidFill>
          <a:schemeClr val="accent2">
            <a:lumMod val="75000"/>
          </a:schemeClr>
        </a:solidFill>
        <a:ln w="38100">
          <a:noFill/>
        </a:ln>
      </dgm:spPr>
      <dgm:t>
        <a:bodyPr lIns="0" rIns="0"/>
        <a:lstStyle/>
        <a:p>
          <a:endParaRPr lang="es-ES" sz="1400" b="1" dirty="0"/>
        </a:p>
        <a:p>
          <a:r>
            <a:rPr lang="es-ES" sz="1400" b="1" dirty="0">
              <a:solidFill>
                <a:schemeClr val="bg1"/>
              </a:solidFill>
              <a:latin typeface="Century Gothic" panose="020B0502020202020204" pitchFamily="34" charset="0"/>
            </a:rPr>
            <a:t>Pequeños productores</a:t>
          </a:r>
        </a:p>
        <a:p>
          <a:r>
            <a:rPr lang="es-ES" sz="1200" b="0" dirty="0">
              <a:solidFill>
                <a:schemeClr val="bg1"/>
              </a:solidFill>
              <a:latin typeface="Century Gothic" panose="020B0502020202020204" pitchFamily="34" charset="0"/>
            </a:rPr>
            <a:t>(mayormente de autoconsumo)</a:t>
          </a:r>
          <a:endParaRPr lang="es-ES" sz="1400" b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6B00070-5DA7-46FB-9DED-A0AEFD23DF5B}" type="parTrans" cxnId="{56567D5E-F74E-406A-8EEE-313F4AA1F629}">
      <dgm:prSet/>
      <dgm:spPr/>
      <dgm:t>
        <a:bodyPr/>
        <a:lstStyle/>
        <a:p>
          <a:endParaRPr lang="es-ES" sz="1400" b="0"/>
        </a:p>
      </dgm:t>
    </dgm:pt>
    <dgm:pt modelId="{D5D6D579-926B-4A31-B0FB-48D0346848C1}" type="sibTrans" cxnId="{56567D5E-F74E-406A-8EEE-313F4AA1F629}">
      <dgm:prSet/>
      <dgm:spPr/>
      <dgm:t>
        <a:bodyPr/>
        <a:lstStyle/>
        <a:p>
          <a:endParaRPr lang="es-ES" sz="1400" b="0"/>
        </a:p>
      </dgm:t>
    </dgm:pt>
    <dgm:pt modelId="{0293F9EB-6510-4B0B-9280-B81FC207A3B2}" type="pres">
      <dgm:prSet presAssocID="{F1ED93FA-2053-415A-B335-7E27110E5F04}" presName="Name0" presStyleCnt="0">
        <dgm:presLayoutVars>
          <dgm:dir/>
          <dgm:animLvl val="lvl"/>
          <dgm:resizeHandles val="exact"/>
        </dgm:presLayoutVars>
      </dgm:prSet>
      <dgm:spPr/>
    </dgm:pt>
    <dgm:pt modelId="{4C39D71D-377D-4C0C-88D4-8C09BE337FEF}" type="pres">
      <dgm:prSet presAssocID="{65949E8D-7D36-495D-AA62-9301EBD73F98}" presName="Name8" presStyleCnt="0"/>
      <dgm:spPr/>
    </dgm:pt>
    <dgm:pt modelId="{06D380C4-F09F-43DE-8C53-F944774EA5E8}" type="pres">
      <dgm:prSet presAssocID="{65949E8D-7D36-495D-AA62-9301EBD73F98}" presName="level" presStyleLbl="node1" presStyleIdx="0" presStyleCnt="3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CAE5F4D-F525-41CE-B26A-4D414195CCB0}" type="pres">
      <dgm:prSet presAssocID="{65949E8D-7D36-495D-AA62-9301EBD73F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3DBCF8-3984-4764-816E-68BBE27F1DC8}" type="pres">
      <dgm:prSet presAssocID="{66713529-1AC6-4CA2-AB26-145A854F3FC7}" presName="Name8" presStyleCnt="0"/>
      <dgm:spPr/>
    </dgm:pt>
    <dgm:pt modelId="{ABAC33EB-2995-4056-94E5-E88917C62683}" type="pres">
      <dgm:prSet presAssocID="{66713529-1AC6-4CA2-AB26-145A854F3FC7}" presName="level" presStyleLbl="node1" presStyleIdx="1" presStyleCnt="3" custScaleY="94236" custLinFactNeighborY="-716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337F9C1-E864-4709-9399-FD3DA5018631}" type="pres">
      <dgm:prSet presAssocID="{66713529-1AC6-4CA2-AB26-145A854F3F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C9856F-6AE5-49B6-B565-AC6927203E44}" type="pres">
      <dgm:prSet presAssocID="{85488F48-C81B-4776-89D8-DD42005D7814}" presName="Name8" presStyleCnt="0"/>
      <dgm:spPr/>
    </dgm:pt>
    <dgm:pt modelId="{0C90DC4B-C73D-4258-BCA3-56FE8A1B8E8F}" type="pres">
      <dgm:prSet presAssocID="{85488F48-C81B-4776-89D8-DD42005D7814}" presName="level" presStyleLbl="node1" presStyleIdx="2" presStyleCnt="3" custScaleY="103571" custLinFactNeighborX="-20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55B6A49-796B-4BCD-8366-5571C3C7D677}" type="pres">
      <dgm:prSet presAssocID="{85488F48-C81B-4776-89D8-DD42005D78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7C58B69-5142-4B58-BD5E-1949B65BBCB1}" type="presOf" srcId="{F1ED93FA-2053-415A-B335-7E27110E5F04}" destId="{0293F9EB-6510-4B0B-9280-B81FC207A3B2}" srcOrd="0" destOrd="0" presId="urn:microsoft.com/office/officeart/2005/8/layout/pyramid1"/>
    <dgm:cxn modelId="{E26CB470-ADF0-41DD-95D9-ABF89C631C3B}" type="presOf" srcId="{65949E8D-7D36-495D-AA62-9301EBD73F98}" destId="{5CAE5F4D-F525-41CE-B26A-4D414195CCB0}" srcOrd="1" destOrd="0" presId="urn:microsoft.com/office/officeart/2005/8/layout/pyramid1"/>
    <dgm:cxn modelId="{56567D5E-F74E-406A-8EEE-313F4AA1F629}" srcId="{F1ED93FA-2053-415A-B335-7E27110E5F04}" destId="{85488F48-C81B-4776-89D8-DD42005D7814}" srcOrd="2" destOrd="0" parTransId="{36B00070-5DA7-46FB-9DED-A0AEFD23DF5B}" sibTransId="{D5D6D579-926B-4A31-B0FB-48D0346848C1}"/>
    <dgm:cxn modelId="{8017B43E-DEAD-4D22-BEBF-C407AB8B8F64}" type="presOf" srcId="{66713529-1AC6-4CA2-AB26-145A854F3FC7}" destId="{4337F9C1-E864-4709-9399-FD3DA5018631}" srcOrd="1" destOrd="0" presId="urn:microsoft.com/office/officeart/2005/8/layout/pyramid1"/>
    <dgm:cxn modelId="{97C3A95F-A1BD-400E-BD14-BA5D2068C137}" srcId="{F1ED93FA-2053-415A-B335-7E27110E5F04}" destId="{66713529-1AC6-4CA2-AB26-145A854F3FC7}" srcOrd="1" destOrd="0" parTransId="{18996388-88F6-491B-AE6A-8966146A2618}" sibTransId="{4AE6AD89-1BB7-4BBD-A06D-D7349F50BAD3}"/>
    <dgm:cxn modelId="{CF8C67F6-38BD-4E0D-AB2E-0BBEB4913286}" srcId="{F1ED93FA-2053-415A-B335-7E27110E5F04}" destId="{65949E8D-7D36-495D-AA62-9301EBD73F98}" srcOrd="0" destOrd="0" parTransId="{27DA0FED-C6AA-4706-B8CE-F9D6AA8D352E}" sibTransId="{E54032BA-B045-4DC3-8458-5CD58F6BB4B2}"/>
    <dgm:cxn modelId="{68200EEC-C4CC-4112-9BE5-E871E7CB1FF3}" type="presOf" srcId="{85488F48-C81B-4776-89D8-DD42005D7814}" destId="{0C90DC4B-C73D-4258-BCA3-56FE8A1B8E8F}" srcOrd="0" destOrd="0" presId="urn:microsoft.com/office/officeart/2005/8/layout/pyramid1"/>
    <dgm:cxn modelId="{D6B71944-51ED-4020-9718-9EB4ACB51421}" type="presOf" srcId="{85488F48-C81B-4776-89D8-DD42005D7814}" destId="{355B6A49-796B-4BCD-8366-5571C3C7D677}" srcOrd="1" destOrd="0" presId="urn:microsoft.com/office/officeart/2005/8/layout/pyramid1"/>
    <dgm:cxn modelId="{32691059-3EFB-4459-B4BF-117037E2E2DF}" type="presOf" srcId="{65949E8D-7D36-495D-AA62-9301EBD73F98}" destId="{06D380C4-F09F-43DE-8C53-F944774EA5E8}" srcOrd="0" destOrd="0" presId="urn:microsoft.com/office/officeart/2005/8/layout/pyramid1"/>
    <dgm:cxn modelId="{D6B1D52F-298B-4C31-B0BA-636BFBAD7FCB}" type="presOf" srcId="{66713529-1AC6-4CA2-AB26-145A854F3FC7}" destId="{ABAC33EB-2995-4056-94E5-E88917C62683}" srcOrd="0" destOrd="0" presId="urn:microsoft.com/office/officeart/2005/8/layout/pyramid1"/>
    <dgm:cxn modelId="{537A0FA8-0E3B-4F3E-AC6C-8D4FD8BDF5BE}" type="presParOf" srcId="{0293F9EB-6510-4B0B-9280-B81FC207A3B2}" destId="{4C39D71D-377D-4C0C-88D4-8C09BE337FEF}" srcOrd="0" destOrd="0" presId="urn:microsoft.com/office/officeart/2005/8/layout/pyramid1"/>
    <dgm:cxn modelId="{56136549-5F40-4B6A-B2B5-F7BD36EF4211}" type="presParOf" srcId="{4C39D71D-377D-4C0C-88D4-8C09BE337FEF}" destId="{06D380C4-F09F-43DE-8C53-F944774EA5E8}" srcOrd="0" destOrd="0" presId="urn:microsoft.com/office/officeart/2005/8/layout/pyramid1"/>
    <dgm:cxn modelId="{77A48588-57AA-4992-AA9D-64BD85021245}" type="presParOf" srcId="{4C39D71D-377D-4C0C-88D4-8C09BE337FEF}" destId="{5CAE5F4D-F525-41CE-B26A-4D414195CCB0}" srcOrd="1" destOrd="0" presId="urn:microsoft.com/office/officeart/2005/8/layout/pyramid1"/>
    <dgm:cxn modelId="{C73D4EFC-3C65-4094-A60D-EF907CF1B911}" type="presParOf" srcId="{0293F9EB-6510-4B0B-9280-B81FC207A3B2}" destId="{373DBCF8-3984-4764-816E-68BBE27F1DC8}" srcOrd="1" destOrd="0" presId="urn:microsoft.com/office/officeart/2005/8/layout/pyramid1"/>
    <dgm:cxn modelId="{7641F3CC-F778-447A-B255-C2B99958787B}" type="presParOf" srcId="{373DBCF8-3984-4764-816E-68BBE27F1DC8}" destId="{ABAC33EB-2995-4056-94E5-E88917C62683}" srcOrd="0" destOrd="0" presId="urn:microsoft.com/office/officeart/2005/8/layout/pyramid1"/>
    <dgm:cxn modelId="{6919D472-F013-484F-8121-C4A4932AD54B}" type="presParOf" srcId="{373DBCF8-3984-4764-816E-68BBE27F1DC8}" destId="{4337F9C1-E864-4709-9399-FD3DA5018631}" srcOrd="1" destOrd="0" presId="urn:microsoft.com/office/officeart/2005/8/layout/pyramid1"/>
    <dgm:cxn modelId="{60D82C0D-78EB-43C0-8CC6-4667EC4C2135}" type="presParOf" srcId="{0293F9EB-6510-4B0B-9280-B81FC207A3B2}" destId="{2BC9856F-6AE5-49B6-B565-AC6927203E44}" srcOrd="2" destOrd="0" presId="urn:microsoft.com/office/officeart/2005/8/layout/pyramid1"/>
    <dgm:cxn modelId="{4D45EE4D-2088-43E1-B4A7-00502F544CDE}" type="presParOf" srcId="{2BC9856F-6AE5-49B6-B565-AC6927203E44}" destId="{0C90DC4B-C73D-4258-BCA3-56FE8A1B8E8F}" srcOrd="0" destOrd="0" presId="urn:microsoft.com/office/officeart/2005/8/layout/pyramid1"/>
    <dgm:cxn modelId="{FFFDB361-E62B-4DE2-B6C2-3A5D06B6634F}" type="presParOf" srcId="{2BC9856F-6AE5-49B6-B565-AC6927203E44}" destId="{355B6A49-796B-4BCD-8366-5571C3C7D6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B51717-C897-497A-B61E-5E495988AA9B}" type="doc">
      <dgm:prSet loTypeId="urn:microsoft.com/office/officeart/2005/8/layout/lProcess3" loCatId="process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A56CAAA1-EBE2-4BEF-979C-8EC1AD9BFA11}">
      <dgm:prSet custT="1"/>
      <dgm:spPr/>
      <dgm:t>
        <a:bodyPr/>
        <a:lstStyle/>
        <a:p>
          <a:r>
            <a:rPr lang="es-ES" sz="1100" b="1" i="0" baseline="0" dirty="0"/>
            <a:t>Seguros Tradicionales </a:t>
          </a:r>
          <a:endParaRPr lang="es-CL" sz="1100" dirty="0"/>
        </a:p>
      </dgm:t>
    </dgm:pt>
    <dgm:pt modelId="{2FA83850-1EF6-499D-8AA0-2B98867AB9B6}" type="parTrans" cxnId="{E9F2D5F4-D8EB-43F3-A890-0D68C801722A}">
      <dgm:prSet/>
      <dgm:spPr/>
      <dgm:t>
        <a:bodyPr/>
        <a:lstStyle/>
        <a:p>
          <a:endParaRPr lang="es-CL" sz="1100"/>
        </a:p>
      </dgm:t>
    </dgm:pt>
    <dgm:pt modelId="{735F1D8A-8C55-4CCD-9664-E689912D8A16}" type="sibTrans" cxnId="{E9F2D5F4-D8EB-43F3-A890-0D68C801722A}">
      <dgm:prSet/>
      <dgm:spPr/>
      <dgm:t>
        <a:bodyPr/>
        <a:lstStyle/>
        <a:p>
          <a:endParaRPr lang="es-CL" sz="1100"/>
        </a:p>
      </dgm:t>
    </dgm:pt>
    <dgm:pt modelId="{867B828F-B2DA-459E-A465-30C2EDB62A74}" type="pres">
      <dgm:prSet presAssocID="{6CB51717-C897-497A-B61E-5E495988AA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487DD50C-0137-4958-83A0-3118FBDD6379}" type="pres">
      <dgm:prSet presAssocID="{A56CAAA1-EBE2-4BEF-979C-8EC1AD9BFA11}" presName="horFlow" presStyleCnt="0"/>
      <dgm:spPr/>
    </dgm:pt>
    <dgm:pt modelId="{F9C5F543-73C4-4E8B-92A2-0DF0A15D1379}" type="pres">
      <dgm:prSet presAssocID="{A56CAAA1-EBE2-4BEF-979C-8EC1AD9BFA11}" presName="bigChev" presStyleLbl="node1" presStyleIdx="0" presStyleCnt="1"/>
      <dgm:spPr/>
      <dgm:t>
        <a:bodyPr/>
        <a:lstStyle/>
        <a:p>
          <a:endParaRPr lang="es-AR"/>
        </a:p>
      </dgm:t>
    </dgm:pt>
  </dgm:ptLst>
  <dgm:cxnLst>
    <dgm:cxn modelId="{5BAB8062-CD3F-42FE-8904-F4D65D80924C}" type="presOf" srcId="{A56CAAA1-EBE2-4BEF-979C-8EC1AD9BFA11}" destId="{F9C5F543-73C4-4E8B-92A2-0DF0A15D1379}" srcOrd="0" destOrd="0" presId="urn:microsoft.com/office/officeart/2005/8/layout/lProcess3"/>
    <dgm:cxn modelId="{E9F2D5F4-D8EB-43F3-A890-0D68C801722A}" srcId="{6CB51717-C897-497A-B61E-5E495988AA9B}" destId="{A56CAAA1-EBE2-4BEF-979C-8EC1AD9BFA11}" srcOrd="0" destOrd="0" parTransId="{2FA83850-1EF6-499D-8AA0-2B98867AB9B6}" sibTransId="{735F1D8A-8C55-4CCD-9664-E689912D8A16}"/>
    <dgm:cxn modelId="{FD41075F-ACC0-4496-8F3E-1009037E3962}" type="presOf" srcId="{6CB51717-C897-497A-B61E-5E495988AA9B}" destId="{867B828F-B2DA-459E-A465-30C2EDB62A74}" srcOrd="0" destOrd="0" presId="urn:microsoft.com/office/officeart/2005/8/layout/lProcess3"/>
    <dgm:cxn modelId="{CCD292CE-01E9-4751-A999-46AE1425FD31}" type="presParOf" srcId="{867B828F-B2DA-459E-A465-30C2EDB62A74}" destId="{487DD50C-0137-4958-83A0-3118FBDD6379}" srcOrd="0" destOrd="0" presId="urn:microsoft.com/office/officeart/2005/8/layout/lProcess3"/>
    <dgm:cxn modelId="{AA0285D3-DDAE-4DB2-9506-6545AEAFD283}" type="presParOf" srcId="{487DD50C-0137-4958-83A0-3118FBDD6379}" destId="{F9C5F543-73C4-4E8B-92A2-0DF0A15D137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3661C3-9060-42AB-9C3A-E2FDA04E6213}" type="doc">
      <dgm:prSet loTypeId="urn:microsoft.com/office/officeart/2005/8/layout/lProcess3" loCatId="process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s-CL"/>
        </a:p>
      </dgm:t>
    </dgm:pt>
    <dgm:pt modelId="{C70E0956-1AEE-4271-BEF5-32CB7B010751}">
      <dgm:prSet/>
      <dgm:spPr/>
      <dgm:t>
        <a:bodyPr/>
        <a:lstStyle/>
        <a:p>
          <a:r>
            <a:rPr lang="es-ES" b="1" i="0" baseline="0" dirty="0"/>
            <a:t>Seguros especializados</a:t>
          </a:r>
          <a:endParaRPr lang="es-CL" b="1" dirty="0"/>
        </a:p>
      </dgm:t>
    </dgm:pt>
    <dgm:pt modelId="{2046E76E-544A-46C3-B6F4-7F059434C73B}" type="parTrans" cxnId="{2D8306FF-4EB4-4D94-9EB9-D4D550A9B48E}">
      <dgm:prSet/>
      <dgm:spPr/>
      <dgm:t>
        <a:bodyPr/>
        <a:lstStyle/>
        <a:p>
          <a:endParaRPr lang="es-CL"/>
        </a:p>
      </dgm:t>
    </dgm:pt>
    <dgm:pt modelId="{3CE58CAA-3238-491A-9AF8-1FAF6D079C01}" type="sibTrans" cxnId="{2D8306FF-4EB4-4D94-9EB9-D4D550A9B48E}">
      <dgm:prSet/>
      <dgm:spPr/>
      <dgm:t>
        <a:bodyPr/>
        <a:lstStyle/>
        <a:p>
          <a:endParaRPr lang="es-CL"/>
        </a:p>
      </dgm:t>
    </dgm:pt>
    <dgm:pt modelId="{95101CFB-2D20-4640-81BE-8CC1CC3F97E6}" type="pres">
      <dgm:prSet presAssocID="{E53661C3-9060-42AB-9C3A-E2FDA04E621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63AB0960-A094-4343-A5C7-915747DD9358}" type="pres">
      <dgm:prSet presAssocID="{C70E0956-1AEE-4271-BEF5-32CB7B010751}" presName="horFlow" presStyleCnt="0"/>
      <dgm:spPr/>
    </dgm:pt>
    <dgm:pt modelId="{71960357-5B87-4DEC-A869-957DE028E0A6}" type="pres">
      <dgm:prSet presAssocID="{C70E0956-1AEE-4271-BEF5-32CB7B010751}" presName="bigChev" presStyleLbl="node1" presStyleIdx="0" presStyleCnt="1"/>
      <dgm:spPr/>
      <dgm:t>
        <a:bodyPr/>
        <a:lstStyle/>
        <a:p>
          <a:endParaRPr lang="es-AR"/>
        </a:p>
      </dgm:t>
    </dgm:pt>
  </dgm:ptLst>
  <dgm:cxnLst>
    <dgm:cxn modelId="{E06BF01F-8CDD-405E-939D-116E82E758E9}" type="presOf" srcId="{C70E0956-1AEE-4271-BEF5-32CB7B010751}" destId="{71960357-5B87-4DEC-A869-957DE028E0A6}" srcOrd="0" destOrd="0" presId="urn:microsoft.com/office/officeart/2005/8/layout/lProcess3"/>
    <dgm:cxn modelId="{5F914AD4-8DF5-4344-BB29-475FF0DA9AA5}" type="presOf" srcId="{E53661C3-9060-42AB-9C3A-E2FDA04E6213}" destId="{95101CFB-2D20-4640-81BE-8CC1CC3F97E6}" srcOrd="0" destOrd="0" presId="urn:microsoft.com/office/officeart/2005/8/layout/lProcess3"/>
    <dgm:cxn modelId="{2D8306FF-4EB4-4D94-9EB9-D4D550A9B48E}" srcId="{E53661C3-9060-42AB-9C3A-E2FDA04E6213}" destId="{C70E0956-1AEE-4271-BEF5-32CB7B010751}" srcOrd="0" destOrd="0" parTransId="{2046E76E-544A-46C3-B6F4-7F059434C73B}" sibTransId="{3CE58CAA-3238-491A-9AF8-1FAF6D079C01}"/>
    <dgm:cxn modelId="{5788C462-20AD-49A6-AB0A-0C138B09ED1C}" type="presParOf" srcId="{95101CFB-2D20-4640-81BE-8CC1CC3F97E6}" destId="{63AB0960-A094-4343-A5C7-915747DD9358}" srcOrd="0" destOrd="0" presId="urn:microsoft.com/office/officeart/2005/8/layout/lProcess3"/>
    <dgm:cxn modelId="{BDB1956D-E45D-4223-85A4-06535BA83B20}" type="presParOf" srcId="{63AB0960-A094-4343-A5C7-915747DD9358}" destId="{71960357-5B87-4DEC-A869-957DE028E0A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B6C26-DD35-4E1C-AC96-94F90AB9CC33}">
      <dsp:nvSpPr>
        <dsp:cNvPr id="0" name=""/>
        <dsp:cNvSpPr/>
      </dsp:nvSpPr>
      <dsp:spPr>
        <a:xfrm rot="5400000">
          <a:off x="4511942" y="-1792471"/>
          <a:ext cx="1244248" cy="4832062"/>
        </a:xfrm>
        <a:prstGeom prst="round2SameRect">
          <a:avLst/>
        </a:prstGeom>
        <a:solidFill>
          <a:srgbClr val="EF7A24">
            <a:lumMod val="60000"/>
            <a:lumOff val="40000"/>
            <a:alpha val="90000"/>
          </a:srgbClr>
        </a:solidFill>
        <a:ln w="19050" cap="rnd" cmpd="sng" algn="ctr">
          <a:solidFill>
            <a:srgbClr val="EF7A2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Políticas ex ante y ex post: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Ex ante, reglas de asistencia para desastres.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Pagos posteriores claros.</a:t>
          </a:r>
        </a:p>
      </dsp:txBody>
      <dsp:txXfrm rot="-5400000">
        <a:off x="2718036" y="62174"/>
        <a:ext cx="4771323" cy="1122770"/>
      </dsp:txXfrm>
    </dsp:sp>
    <dsp:sp modelId="{02B85D0D-B898-4515-985A-9EB4E944DC54}">
      <dsp:nvSpPr>
        <dsp:cNvPr id="0" name=""/>
        <dsp:cNvSpPr/>
      </dsp:nvSpPr>
      <dsp:spPr>
        <a:xfrm>
          <a:off x="0" y="11335"/>
          <a:ext cx="2718035" cy="1224449"/>
        </a:xfrm>
        <a:prstGeom prst="roundRect">
          <a:avLst/>
        </a:prstGeom>
        <a:solidFill>
          <a:srgbClr val="EF7A24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Catastrófico</a:t>
          </a:r>
          <a:r>
            <a:rPr lang="es-E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Extraordinario, nivel de daño alto y sistémico. </a:t>
          </a:r>
        </a:p>
      </dsp:txBody>
      <dsp:txXfrm>
        <a:off x="59773" y="71108"/>
        <a:ext cx="2598489" cy="1104903"/>
      </dsp:txXfrm>
    </dsp:sp>
    <dsp:sp modelId="{86652239-B41B-47FD-BD67-AB526935F46E}">
      <dsp:nvSpPr>
        <dsp:cNvPr id="0" name=""/>
        <dsp:cNvSpPr/>
      </dsp:nvSpPr>
      <dsp:spPr>
        <a:xfrm rot="5400000">
          <a:off x="4465518" y="-458389"/>
          <a:ext cx="1091579" cy="4655257"/>
        </a:xfrm>
        <a:prstGeom prst="round2SameRect">
          <a:avLst/>
        </a:prstGeom>
        <a:solidFill>
          <a:srgbClr val="EF7A24">
            <a:tint val="40000"/>
            <a:alpha val="90000"/>
            <a:hueOff val="6181392"/>
            <a:satOff val="3030"/>
            <a:lumOff val="716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6181392"/>
              <a:satOff val="3030"/>
              <a:lumOff val="71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Herramientas de Mercado: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Contratos a plazo (Forward, opciones).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Seguros.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Distribución</a:t>
          </a:r>
          <a:r>
            <a:rPr lang="es-E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s-CL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de los riesgos a través de Cooperativas.</a:t>
          </a:r>
          <a:endParaRPr lang="es-E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2683679" y="1376736"/>
        <a:ext cx="4601971" cy="985007"/>
      </dsp:txXfrm>
    </dsp:sp>
    <dsp:sp modelId="{D76233FD-FB0F-42E9-BEB9-A05889684BC4}">
      <dsp:nvSpPr>
        <dsp:cNvPr id="0" name=""/>
        <dsp:cNvSpPr/>
      </dsp:nvSpPr>
      <dsp:spPr>
        <a:xfrm>
          <a:off x="0" y="1336024"/>
          <a:ext cx="2683679" cy="1066430"/>
        </a:xfrm>
        <a:prstGeom prst="roundRect">
          <a:avLst/>
        </a:prstGeom>
        <a:solidFill>
          <a:srgbClr val="ACD433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Transferible al Mercado</a:t>
          </a:r>
          <a:r>
            <a:rPr lang="es-ES" sz="2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endParaRPr lang="es-ES" sz="21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Rango medio. </a:t>
          </a:r>
        </a:p>
      </dsp:txBody>
      <dsp:txXfrm>
        <a:off x="52059" y="1388083"/>
        <a:ext cx="2579561" cy="962312"/>
      </dsp:txXfrm>
    </dsp:sp>
    <dsp:sp modelId="{488162D8-08C1-491D-80A7-982D10ABF374}">
      <dsp:nvSpPr>
        <dsp:cNvPr id="0" name=""/>
        <dsp:cNvSpPr/>
      </dsp:nvSpPr>
      <dsp:spPr>
        <a:xfrm rot="5400000">
          <a:off x="4477586" y="698942"/>
          <a:ext cx="1244248" cy="4832062"/>
        </a:xfrm>
        <a:prstGeom prst="round2SameRect">
          <a:avLst/>
        </a:prstGeom>
        <a:solidFill>
          <a:srgbClr val="EF7A24">
            <a:tint val="40000"/>
            <a:alpha val="90000"/>
            <a:hueOff val="12362784"/>
            <a:satOff val="6060"/>
            <a:lumOff val="1431"/>
            <a:alphaOff val="0"/>
          </a:srgbClr>
        </a:solidFill>
        <a:ln w="19050" cap="rnd" cmpd="sng" algn="ctr">
          <a:solidFill>
            <a:srgbClr val="EF7A24">
              <a:tint val="40000"/>
              <a:alpha val="90000"/>
              <a:hueOff val="12362784"/>
              <a:satOff val="6060"/>
              <a:lumOff val="143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Estrategias Productivas: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Diversificación de actividades.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Acumulación de ahorros.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Uso de tecnologías que permitan obtener rendimientos menos variables.</a:t>
          </a:r>
          <a:r>
            <a:rPr lang="es-E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</a:p>
      </dsp:txBody>
      <dsp:txXfrm rot="-5400000">
        <a:off x="2683680" y="2553588"/>
        <a:ext cx="4771323" cy="1122770"/>
      </dsp:txXfrm>
    </dsp:sp>
    <dsp:sp modelId="{EAE57EAB-AED2-4A0C-AAD2-B6A2316413B1}">
      <dsp:nvSpPr>
        <dsp:cNvPr id="0" name=""/>
        <dsp:cNvSpPr/>
      </dsp:nvSpPr>
      <dsp:spPr>
        <a:xfrm>
          <a:off x="0" y="2492794"/>
          <a:ext cx="2683679" cy="1244357"/>
        </a:xfrm>
        <a:prstGeom prst="roundRect">
          <a:avLst/>
        </a:prstGeom>
        <a:solidFill>
          <a:srgbClr val="5AA0F5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Normal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Daño acotado,</a:t>
          </a:r>
          <a:r>
            <a:rPr lang="es-CL" sz="2000" kern="1200" baseline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s-CL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pero frecuente.</a:t>
          </a:r>
          <a:endParaRPr lang="es-ES" sz="20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60745" y="2553539"/>
        <a:ext cx="2562189" cy="1122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9061E7-ACC2-4B9E-A065-E2DD6381C6AF}" type="datetimeFigureOut">
              <a:rPr lang="es-AR" smtClean="0"/>
              <a:t>11/3/2020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D10B98-43A0-47E7-BC92-1CEB1A86A4C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01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4" y="0"/>
            <a:ext cx="12215814" cy="68983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1A47F3-A20B-427E-AE5B-FF9293220DAA}"/>
              </a:ext>
            </a:extLst>
          </p:cNvPr>
          <p:cNvSpPr txBox="1"/>
          <p:nvPr userDrawn="1"/>
        </p:nvSpPr>
        <p:spPr>
          <a:xfrm>
            <a:off x="1720850" y="717550"/>
            <a:ext cx="5934317" cy="175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</a:t>
            </a:r>
          </a:p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CONGRESO</a:t>
            </a:r>
          </a:p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777F23-E3D4-4055-AC12-13432823C36E}"/>
              </a:ext>
            </a:extLst>
          </p:cNvPr>
          <p:cNvSpPr txBox="1"/>
          <p:nvPr userDrawn="1"/>
        </p:nvSpPr>
        <p:spPr>
          <a:xfrm>
            <a:off x="1720850" y="2330135"/>
            <a:ext cx="2218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i="1" dirty="0">
                <a:solidFill>
                  <a:srgbClr val="ABA9AA"/>
                </a:solidFill>
              </a:rPr>
              <a:t>ALASA 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494"/>
            <a:ext cx="12192000" cy="251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547924"/>
            <a:ext cx="2390776" cy="1356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796576"/>
            <a:ext cx="1776412" cy="9534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723899" y="1371600"/>
            <a:ext cx="749301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346198" y="585808"/>
            <a:ext cx="749301" cy="7006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902200" y="1155700"/>
            <a:ext cx="431800" cy="3953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113829" y="1551009"/>
            <a:ext cx="788988" cy="7791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798300" y="585809"/>
            <a:ext cx="169861" cy="1317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591301" y="3186092"/>
            <a:ext cx="317500" cy="4670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600700" y="3873500"/>
            <a:ext cx="990601" cy="9641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7113830" y="38867"/>
            <a:ext cx="788988" cy="7679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803391" y="3323247"/>
            <a:ext cx="709496" cy="7006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846261" y="388195"/>
            <a:ext cx="169861" cy="1317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20294" y="3542237"/>
            <a:ext cx="431800" cy="3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68653F-4C42-47BA-AC95-E59955CA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43EE8F6-05E7-473F-80D0-E6FEC913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B07162-5FA1-44E7-B4CA-55BBE363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19CAA1-534B-4835-A25C-FFAD2BFC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502CE9-DE7E-466B-9F6B-ED0D43E7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81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CD3DB55-41D0-4124-8174-70642EF92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AEFEA36-641E-405D-B231-C5F20FC2C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25421C-3875-4113-AF6E-4CA5DE0B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EA60E-3909-4E47-B427-B9563333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63AF43-5B81-43DA-A83F-6D26F0F7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2"/>
          <a:stretch/>
        </p:blipFill>
        <p:spPr>
          <a:xfrm>
            <a:off x="0" y="0"/>
            <a:ext cx="554445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FB70E27-37FE-42A2-B462-E5FDED6DD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80" y="-1"/>
            <a:ext cx="4571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EFF-AB9B-482D-BA83-C2820844CB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67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C1E1CCB-9223-400F-9918-76197F48F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2" y="4940360"/>
            <a:ext cx="1816098" cy="960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222613A-A64B-4118-9C55-616218714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148939" y="1742658"/>
            <a:ext cx="749301" cy="812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DEB96C4-0221-4A98-BA2E-0693B5BC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896651" y="956866"/>
            <a:ext cx="749301" cy="70062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9F3C947-A16D-424A-94D6-845818850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327240" y="1526758"/>
            <a:ext cx="431800" cy="3953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C8886F-DF59-43AA-84DF-D9A0123B1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5307012" y="-1"/>
            <a:ext cx="788988" cy="7791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9479C68-E84D-4F99-A144-8EF76DE99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223340" y="956867"/>
            <a:ext cx="169861" cy="1317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91F626F-C804-4698-A8DE-48D4B6B2A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016341" y="3557150"/>
            <a:ext cx="317500" cy="46701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4CEFAD7-915C-4AEF-BD03-CDDF9F017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044118" y="4234083"/>
            <a:ext cx="1451260" cy="14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4" y="0"/>
            <a:ext cx="12215814" cy="68983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494"/>
            <a:ext cx="12192000" cy="251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547924"/>
            <a:ext cx="2390776" cy="1356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796576"/>
            <a:ext cx="1776412" cy="9534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723899" y="1371600"/>
            <a:ext cx="749301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471611" y="585808"/>
            <a:ext cx="749301" cy="7006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6318251" y="185165"/>
            <a:ext cx="431800" cy="3953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113829" y="1551009"/>
            <a:ext cx="788988" cy="7791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798300" y="585809"/>
            <a:ext cx="169861" cy="1317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591301" y="3186092"/>
            <a:ext cx="317500" cy="4670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600700" y="3873500"/>
            <a:ext cx="990601" cy="9641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7113830" y="38867"/>
            <a:ext cx="788988" cy="7679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803391" y="3323247"/>
            <a:ext cx="709496" cy="7006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846261" y="388195"/>
            <a:ext cx="169861" cy="1317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20294" y="3542237"/>
            <a:ext cx="431800" cy="3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C6EA9A-4DBC-4D98-9DEB-54F648CC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1BD27E-6765-4D93-B31A-DBE3EFF7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7391A0-59A9-4195-8797-78BC55723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8EFEAE3-6810-4176-B92D-E93DB764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228190B-FF66-4773-861C-B54DFB4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8B1015-0932-4623-BB04-B8F903F4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8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44E61-5352-4124-A33D-C47B1772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12DEC6-E4C4-4E0E-9252-7BC02954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C0D42E-3839-4C54-BDC1-376F30FE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FFFA9DC-3773-42E7-BE32-B86912436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D9F569B-6D1B-41DE-8B37-6CEDA6003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7F9E9AE-3557-41DA-9A9D-45835F7C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5024055-E9F0-485E-AED8-C19480FF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5D1856F-FDBB-4774-B615-2ED5448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9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470FAFA-999A-4D1A-BE88-D401D8411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940" cy="6885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8A52CED-ACC1-49DE-9699-231669001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62" y="1934586"/>
            <a:ext cx="1872477" cy="990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7FEE27-90C6-4BB8-9DA5-3D305ED0A548}"/>
              </a:ext>
            </a:extLst>
          </p:cNvPr>
          <p:cNvSpPr txBox="1"/>
          <p:nvPr userDrawn="1"/>
        </p:nvSpPr>
        <p:spPr>
          <a:xfrm>
            <a:off x="1933402" y="1215877"/>
            <a:ext cx="8048998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66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B71EE7-2C7A-4F32-AD62-F700C0D7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473869" y="1473200"/>
            <a:ext cx="749301" cy="812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66564D2-3F17-4175-9505-4BB876ACF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2497690" y="753280"/>
            <a:ext cx="749301" cy="7006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A6265B6-2ECD-4057-89BE-9E9AF482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165146" y="1637495"/>
            <a:ext cx="431800" cy="3953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5DD035F-CDD4-4D5D-B370-79E7469A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892499" y="1908183"/>
            <a:ext cx="788988" cy="7791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83D31A9-EEEB-4E6F-BEEF-EDCE26271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0938670" y="242909"/>
            <a:ext cx="169861" cy="1317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4A0E36F-0EB3-4853-8329-14B3973F6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341271" y="3287692"/>
            <a:ext cx="317500" cy="4670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1945246-032B-47AE-94E5-7006897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3661569" y="3272620"/>
            <a:ext cx="990601" cy="9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7BF2BB-95B0-467D-9D0A-1353F5385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385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53334CB-666C-4EAF-9F8F-A13344BC5E2E}"/>
              </a:ext>
            </a:extLst>
          </p:cNvPr>
          <p:cNvSpPr/>
          <p:nvPr userDrawn="1"/>
        </p:nvSpPr>
        <p:spPr>
          <a:xfrm>
            <a:off x="812800" y="-1"/>
            <a:ext cx="469900" cy="1727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8F368FBD-DB7F-4B86-A412-BBCDAD220D20}"/>
              </a:ext>
            </a:extLst>
          </p:cNvPr>
          <p:cNvCxnSpPr/>
          <p:nvPr userDrawn="1"/>
        </p:nvCxnSpPr>
        <p:spPr>
          <a:xfrm>
            <a:off x="1384300" y="5727700"/>
            <a:ext cx="10172700" cy="0"/>
          </a:xfrm>
          <a:prstGeom prst="line">
            <a:avLst/>
          </a:prstGeom>
          <a:ln w="6350">
            <a:solidFill>
              <a:srgbClr val="F5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A9B49D-6EEB-4955-9355-A4DF26D0F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63" y="5857775"/>
            <a:ext cx="1531537" cy="8102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DE782DC-2056-4496-B98E-03704552F3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80" y="-1"/>
            <a:ext cx="45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182B7A-2C3D-400C-A0B5-C83E0412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07DA36-0498-48BE-A49B-CC02139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96086B-A7D5-47E2-AF0C-2C1CF1A8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71CC8C5-CAA9-42BB-ABB5-BCD63D1D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75EB05-90D3-4B13-AB2C-50D18165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A6158D-E0D7-418B-AE9A-084C9D0D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01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C072B9-315D-467A-8813-D9A9F2DB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59963C1-AA87-4D37-983B-479F1EC5C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1841D5-6CF7-4E5B-A951-AF4F9D558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0A9285-664C-40D3-B9DA-569BA65A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705CEF-4B8E-4467-A8DC-721E7621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7FD7A26-C9E0-495E-A78D-F8F8D049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62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0CE23E1-57DF-4832-A6DF-4119D475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C23B07-E882-41E7-B8B6-A2A68E2E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5FD65B0-015F-4B7B-84C2-AED15B3B8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1DBFA6-40FB-4DEC-927A-3AB90935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D2AA41-065B-42CA-846B-F8E62DE1C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43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8000" y="2831401"/>
            <a:ext cx="6096000" cy="1104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es-ES" sz="2000" b="1" spc="-130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Nuevos retos del seguro agropecuario: </a:t>
            </a:r>
            <a:r>
              <a:rPr lang="es-ES" sz="20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masividad y tecnologías disruptivas</a:t>
            </a:r>
          </a:p>
        </p:txBody>
      </p:sp>
    </p:spTree>
    <p:extLst>
      <p:ext uri="{BB962C8B-B14F-4D97-AF65-F5344CB8AC3E}">
        <p14:creationId xmlns:p14="http://schemas.microsoft.com/office/powerpoint/2010/main" val="211513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1768384" y="512434"/>
            <a:ext cx="865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Estrategias de Gestión de Riesgos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F124943-FCDB-4EE3-8BDC-E92E5105FE0F}"/>
              </a:ext>
            </a:extLst>
          </p:cNvPr>
          <p:cNvSpPr txBox="1"/>
          <p:nvPr/>
        </p:nvSpPr>
        <p:spPr>
          <a:xfrm>
            <a:off x="1993900" y="1316335"/>
            <a:ext cx="63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564D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¿Todo es asegurable?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91158E-80BB-4ADA-912B-5B7CF255C325}"/>
              </a:ext>
            </a:extLst>
          </p:cNvPr>
          <p:cNvSpPr txBox="1"/>
          <p:nvPr/>
        </p:nvSpPr>
        <p:spPr>
          <a:xfrm>
            <a:off x="1270497" y="6252606"/>
            <a:ext cx="252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Fuente</a:t>
            </a:r>
            <a:r>
              <a:rPr lang="es-ES_tradnl" sz="1600" dirty="0">
                <a:solidFill>
                  <a:prstClr val="black"/>
                </a:solidFill>
                <a:ea typeface="Calibri" charset="0"/>
                <a:cs typeface="Calibri" charset="0"/>
              </a:rPr>
              <a:t>: David Hatch (2012).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E698093-4926-4247-B742-22D3155E2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7" t="35269" r="58784" b="19948"/>
          <a:stretch/>
        </p:blipFill>
        <p:spPr>
          <a:xfrm>
            <a:off x="1562564" y="2377492"/>
            <a:ext cx="4085304" cy="307121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528889D-17E5-461A-8A6E-80AD72F56381}"/>
              </a:ext>
            </a:extLst>
          </p:cNvPr>
          <p:cNvSpPr/>
          <p:nvPr/>
        </p:nvSpPr>
        <p:spPr>
          <a:xfrm>
            <a:off x="1301701" y="2080181"/>
            <a:ext cx="4607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/>
              <a:t>Frecuencia, intensidad y consecuencias de los riesgos</a:t>
            </a:r>
            <a:endParaRPr lang="es-CL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E58C199-9637-4FE0-AD62-F12E5058C911}"/>
              </a:ext>
            </a:extLst>
          </p:cNvPr>
          <p:cNvSpPr txBox="1"/>
          <p:nvPr/>
        </p:nvSpPr>
        <p:spPr>
          <a:xfrm>
            <a:off x="6490251" y="2418735"/>
            <a:ext cx="5317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¿Cuáles son los elementos mínimos que permiten conjugar los intereses del sector público con los del mercado asegurador?</a:t>
            </a:r>
          </a:p>
          <a:p>
            <a:pPr marL="373062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Rangos/límites de tasas.</a:t>
            </a:r>
          </a:p>
          <a:p>
            <a:pPr marL="373062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Niveles de cobertura y siniestralidad “aceptables” que permiten la continuidad en el mediano y largo plazo de los programas de seguro agrícola.</a:t>
            </a:r>
          </a:p>
          <a:p>
            <a:pPr marL="373062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Equilibrio entre lo comercial y técnico.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1943099" y="818633"/>
            <a:ext cx="932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Sistemas de seguro silvoagropecuario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1A5467F-71A8-42F6-B7FF-BCF74CE947AC}"/>
              </a:ext>
            </a:extLst>
          </p:cNvPr>
          <p:cNvSpPr txBox="1"/>
          <p:nvPr/>
        </p:nvSpPr>
        <p:spPr>
          <a:xfrm>
            <a:off x="1993899" y="1570023"/>
            <a:ext cx="946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Beneficios financieros y presupuestarios para el Estado</a:t>
            </a:r>
            <a:endParaRPr lang="es-ES" sz="2000" b="1" dirty="0">
              <a:solidFill>
                <a:srgbClr val="8E86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C3EA94-455F-4F82-A579-6357E3B6E744}"/>
              </a:ext>
            </a:extLst>
          </p:cNvPr>
          <p:cNvSpPr txBox="1"/>
          <p:nvPr/>
        </p:nvSpPr>
        <p:spPr>
          <a:xfrm>
            <a:off x="1677779" y="2158811"/>
            <a:ext cx="1009815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No es necesario recurrir a créditos extraordinarios tras un siniestro.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7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Posibilidad de presupuestar anualmente las necesidades financieras.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7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Reducción de las cargas financieras para el Estado. Es el sistema con la mayor relación beneficio/costo.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7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Aumento del desarrollo de las zonas rurales.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7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El seguro constituye un instrumento de estabilización de la renta, de generación de empleo y de promoción del desarrollo tecnológico en el medio silvoagropecuario.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7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El aseguramiento es un instrumento financiero que ayuda al crecimiento del sector privado, un importante generador de ingresos para el Estado.</a:t>
            </a:r>
          </a:p>
          <a:p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1423670" y="313596"/>
            <a:ext cx="10594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del Estado frente a los Seguros Agrarios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E1854064-0BA4-4D1F-B614-A4CB1DB49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176316"/>
              </p:ext>
            </p:extLst>
          </p:nvPr>
        </p:nvGraphicFramePr>
        <p:xfrm>
          <a:off x="1314397" y="1255547"/>
          <a:ext cx="4319500" cy="416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E09AA882-840B-4893-B427-2D86B21C0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814952"/>
              </p:ext>
            </p:extLst>
          </p:nvPr>
        </p:nvGraphicFramePr>
        <p:xfrm>
          <a:off x="5683758" y="3499210"/>
          <a:ext cx="1449523" cy="67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400C4D78-D2C0-4341-96EB-654081BE17C6}"/>
              </a:ext>
            </a:extLst>
          </p:cNvPr>
          <p:cNvSpPr txBox="1">
            <a:spLocks/>
          </p:cNvSpPr>
          <p:nvPr/>
        </p:nvSpPr>
        <p:spPr bwMode="auto">
          <a:xfrm>
            <a:off x="5544008" y="1155932"/>
            <a:ext cx="162446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000" rIns="48000" anchor="ctr">
            <a:spAutoFit/>
          </a:bodyPr>
          <a:lstStyle>
            <a:lvl1pPr defTabSz="1827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8272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827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8272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827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827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827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827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827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8272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376092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s-PE" altLang="es-PE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Tipo de seguros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C77F561F-EE9A-4592-9A38-63CF1F3F2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042453"/>
              </p:ext>
            </p:extLst>
          </p:nvPr>
        </p:nvGraphicFramePr>
        <p:xfrm>
          <a:off x="5683758" y="1976846"/>
          <a:ext cx="1449523" cy="67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Diagram group">
            <a:extLst>
              <a:ext uri="{FF2B5EF4-FFF2-40B4-BE49-F238E27FC236}">
                <a16:creationId xmlns:a16="http://schemas.microsoft.com/office/drawing/2014/main" xmlns="" id="{1C0247A0-DEC5-4140-9E67-32415E7BF945}"/>
              </a:ext>
            </a:extLst>
          </p:cNvPr>
          <p:cNvGrpSpPr/>
          <p:nvPr/>
        </p:nvGrpSpPr>
        <p:grpSpPr>
          <a:xfrm>
            <a:off x="5796008" y="4954753"/>
            <a:ext cx="1449523" cy="555752"/>
            <a:chOff x="0" y="86399"/>
            <a:chExt cx="2088000" cy="835200"/>
          </a:xfrm>
          <a:scene3d>
            <a:camera prst="isometricOffAxis2Left" zoom="95000"/>
            <a:lightRig rig="flat" dir="t"/>
          </a:scene3d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xmlns="" id="{B54D2698-CD0F-4C25-872A-702ED214A259}"/>
                </a:ext>
              </a:extLst>
            </p:cNvPr>
            <p:cNvGrpSpPr/>
            <p:nvPr/>
          </p:nvGrpSpPr>
          <p:grpSpPr>
            <a:xfrm>
              <a:off x="0" y="86399"/>
              <a:ext cx="2088000" cy="835200"/>
              <a:chOff x="0" y="86399"/>
              <a:chExt cx="2088000" cy="835200"/>
            </a:xfrm>
          </p:grpSpPr>
          <p:sp>
            <p:nvSpPr>
              <p:cNvPr id="13" name="Flecha: cheurón 12">
                <a:extLst>
                  <a:ext uri="{FF2B5EF4-FFF2-40B4-BE49-F238E27FC236}">
                    <a16:creationId xmlns:a16="http://schemas.microsoft.com/office/drawing/2014/main" xmlns="" id="{6F4D6A92-116F-4190-857C-CD2CBE5CE700}"/>
                  </a:ext>
                </a:extLst>
              </p:cNvPr>
              <p:cNvSpPr/>
              <p:nvPr/>
            </p:nvSpPr>
            <p:spPr>
              <a:xfrm>
                <a:off x="0" y="86399"/>
                <a:ext cx="2088000" cy="8352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lecha: cheurón 4">
                <a:extLst>
                  <a:ext uri="{FF2B5EF4-FFF2-40B4-BE49-F238E27FC236}">
                    <a16:creationId xmlns:a16="http://schemas.microsoft.com/office/drawing/2014/main" xmlns="" id="{F1188DAE-E5FB-46F9-973E-85A4FDC6E954}"/>
                  </a:ext>
                </a:extLst>
              </p:cNvPr>
              <p:cNvSpPr txBox="1"/>
              <p:nvPr/>
            </p:nvSpPr>
            <p:spPr>
              <a:xfrm>
                <a:off x="417600" y="86399"/>
                <a:ext cx="1252800" cy="8352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8255" rIns="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100" b="1" i="0" kern="1200" baseline="0" dirty="0"/>
                  <a:t>Seguros Catastróficos</a:t>
                </a:r>
                <a:endParaRPr lang="es-CL" sz="1100" b="1" kern="1200" dirty="0"/>
              </a:p>
            </p:txBody>
          </p:sp>
        </p:grp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F390F34-43F2-4696-8994-A253DBBC3D9C}"/>
              </a:ext>
            </a:extLst>
          </p:cNvPr>
          <p:cNvSpPr/>
          <p:nvPr/>
        </p:nvSpPr>
        <p:spPr>
          <a:xfrm>
            <a:off x="7797782" y="2584262"/>
            <a:ext cx="4319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¿Qué estrategias permiten lograr mayor penetración del seguro agrícola?:</a:t>
            </a:r>
          </a:p>
          <a:p>
            <a:pPr marL="373062" indent="-28575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Sistema obligatorio (¿asociado al crédito?) o voluntario (¿qué incentivos?)</a:t>
            </a:r>
          </a:p>
          <a:p>
            <a:pPr marL="373062" indent="-28575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¿Masividad del seguro o coberturas a la medida de cada agricultor? </a:t>
            </a:r>
          </a:p>
          <a:p>
            <a:pPr marL="373062" indent="-28575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Segmentación de los agricultores y las implicancias a tener en cuenta para cada tipo de seguro.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Graphic spid="8" grpId="0">
        <p:bldAsOne/>
      </p:bldGraphic>
      <p:bldP spid="9" grpId="0"/>
      <p:bldGraphic spid="10" grpId="0">
        <p:bldAsOne/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1943099" y="818633"/>
            <a:ext cx="932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Sistemas de seguro silvoagropecuario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1A5467F-71A8-42F6-B7FF-BCF74CE947AC}"/>
              </a:ext>
            </a:extLst>
          </p:cNvPr>
          <p:cNvSpPr txBox="1"/>
          <p:nvPr/>
        </p:nvSpPr>
        <p:spPr>
          <a:xfrm>
            <a:off x="1993900" y="1570023"/>
            <a:ext cx="337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Público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C3EA94-455F-4F82-A579-6357E3B6E744}"/>
              </a:ext>
            </a:extLst>
          </p:cNvPr>
          <p:cNvSpPr txBox="1"/>
          <p:nvPr/>
        </p:nvSpPr>
        <p:spPr>
          <a:xfrm>
            <a:off x="1993900" y="1924322"/>
            <a:ext cx="932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En general de alto costo fiscal y sujeto a presiones sectoriales</a:t>
            </a:r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91C1A8A-D7A0-4494-A097-4B12A00E3720}"/>
              </a:ext>
            </a:extLst>
          </p:cNvPr>
          <p:cNvSpPr txBox="1"/>
          <p:nvPr/>
        </p:nvSpPr>
        <p:spPr>
          <a:xfrm>
            <a:off x="1991552" y="2650890"/>
            <a:ext cx="337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Privado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C901CA0-1EE4-46DD-9C7C-D51CA2ADE203}"/>
              </a:ext>
            </a:extLst>
          </p:cNvPr>
          <p:cNvSpPr txBox="1"/>
          <p:nvPr/>
        </p:nvSpPr>
        <p:spPr>
          <a:xfrm>
            <a:off x="1991552" y="3019898"/>
            <a:ext cx="9321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En general asociado a riesgos específicos</a:t>
            </a:r>
            <a:endParaRPr lang="es-ES" sz="17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5BA84E5-8F28-4DED-90E0-C38EBA9543CD}"/>
              </a:ext>
            </a:extLst>
          </p:cNvPr>
          <p:cNvSpPr txBox="1"/>
          <p:nvPr/>
        </p:nvSpPr>
        <p:spPr>
          <a:xfrm>
            <a:off x="1991552" y="3663765"/>
            <a:ext cx="337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8E86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Público-Privado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B0B6F03-BEEA-4B7B-868C-A39EFE6AA5E2}"/>
              </a:ext>
            </a:extLst>
          </p:cNvPr>
          <p:cNvSpPr txBox="1"/>
          <p:nvPr/>
        </p:nvSpPr>
        <p:spPr>
          <a:xfrm>
            <a:off x="1991552" y="4063875"/>
            <a:ext cx="932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Costo fiscal limitado</a:t>
            </a:r>
          </a:p>
          <a:p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Estado otorga estabilidad al sistema</a:t>
            </a:r>
          </a:p>
          <a:p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Sector privado aporta conocimiento técnico y asume los riesgos</a:t>
            </a:r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E305A04-E7ED-4AC5-B2B6-DC820345DF70}"/>
              </a:ext>
            </a:extLst>
          </p:cNvPr>
          <p:cNvSpPr/>
          <p:nvPr/>
        </p:nvSpPr>
        <p:spPr>
          <a:xfrm>
            <a:off x="1792768" y="5846772"/>
            <a:ext cx="8096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Dado que los recursos de los Estados son limitados, ¿Qué elementos se deben  considerar para establecer el nivel de subsidio adecuado y suficiente para incentivar la contratación?</a:t>
            </a:r>
          </a:p>
        </p:txBody>
      </p:sp>
    </p:spTree>
    <p:extLst>
      <p:ext uri="{BB962C8B-B14F-4D97-AF65-F5344CB8AC3E}">
        <p14:creationId xmlns:p14="http://schemas.microsoft.com/office/powerpoint/2010/main" val="18640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1762885" y="172022"/>
            <a:ext cx="9546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resumen, temas a analizar: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C3EA94-455F-4F82-A579-6357E3B6E744}"/>
              </a:ext>
            </a:extLst>
          </p:cNvPr>
          <p:cNvSpPr txBox="1"/>
          <p:nvPr/>
        </p:nvSpPr>
        <p:spPr>
          <a:xfrm>
            <a:off x="1637211" y="1164680"/>
            <a:ext cx="98058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/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Seguro agrícola y entrega de ayudas directas a los agricultores por parte del sector público ¿Complementariedad o desincentivo? </a:t>
            </a:r>
            <a:endParaRPr lang="es-ES" sz="17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¿Cuáles son los elementos básicos a tener en cuenta y que permiten conjugar los intereses del sector público con los del mercado asegurador?:</a:t>
            </a:r>
            <a:endParaRPr lang="es-ES" sz="1700" b="1" dirty="0">
              <a:solidFill>
                <a:srgbClr val="FF0000"/>
              </a:solidFill>
            </a:endParaRPr>
          </a:p>
          <a:p>
            <a:pPr marL="536575" indent="-179388"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Rangos/límites de tasas.</a:t>
            </a:r>
          </a:p>
          <a:p>
            <a:pPr marL="536575" indent="-179388"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Niveles de cobertura y siniestralidad “aceptables” que permiten la continuidad en el mediano y largo plazo de los programas de seguro agrícola.</a:t>
            </a:r>
          </a:p>
          <a:p>
            <a:pPr marL="536575" indent="-179388"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Equilibrio entre lo comercial y técnico.</a:t>
            </a:r>
          </a:p>
          <a:p>
            <a:pPr marL="357187"/>
            <a:endParaRPr lang="es-ES" sz="1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¿Qué estrategias permiten lograr mayor penetración del seguro agrícola?:</a:t>
            </a:r>
            <a:endParaRPr lang="es-ES" sz="1700" b="1" dirty="0">
              <a:solidFill>
                <a:srgbClr val="FF0000"/>
              </a:solidFill>
            </a:endParaRP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Sistema obligatorio (¿asociado al crédito?) o voluntario (¿qué incentivos?)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¿Masividad del seguro o coberturas a la medida de cada agricultor? </a:t>
            </a:r>
          </a:p>
          <a:p>
            <a:pPr marL="642938" indent="-285750">
              <a:buFont typeface="Arial" panose="020B0604020202020204" pitchFamily="34" charset="0"/>
              <a:buChar char="•"/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Segmentación de los agricultores y las implicancias a tener en cuenta para cada tipo de seguro</a:t>
            </a:r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  <a:p>
            <a:pPr marL="357188"/>
            <a:endParaRPr lang="es-ES" sz="1000" dirty="0">
              <a:solidFill>
                <a:schemeClr val="bg1">
                  <a:lumMod val="50000"/>
                </a:schemeClr>
              </a:solidFill>
              <a:highlight>
                <a:srgbClr val="00FF00"/>
              </a:highlight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s-CL" sz="1700" b="1" dirty="0">
                <a:solidFill>
                  <a:schemeClr val="bg1">
                    <a:lumMod val="50000"/>
                  </a:schemeClr>
                </a:solidFill>
              </a:rPr>
              <a:t>Dado que los recursos de los Estados son limitados, ¿Qué elementos se deben  considerar para establecer el nivel de subsidio adecuado y suficiente para incentivar la contratación? </a:t>
            </a:r>
            <a:endParaRPr lang="es-CL" sz="17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es-CL" sz="1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87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31A47F3-A20B-427E-AE5B-FF9293220DAA}"/>
              </a:ext>
            </a:extLst>
          </p:cNvPr>
          <p:cNvSpPr txBox="1"/>
          <p:nvPr/>
        </p:nvSpPr>
        <p:spPr>
          <a:xfrm>
            <a:off x="1320799" y="993323"/>
            <a:ext cx="5934317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ES" sz="3600" b="1" spc="-130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Nuevos retos del seguro agropecuario: </a:t>
            </a:r>
            <a:r>
              <a:rPr lang="es-ES" sz="36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masividad y tecnologías disruptivas</a:t>
            </a:r>
          </a:p>
        </p:txBody>
      </p:sp>
    </p:spTree>
    <p:extLst>
      <p:ext uri="{BB962C8B-B14F-4D97-AF65-F5344CB8AC3E}">
        <p14:creationId xmlns:p14="http://schemas.microsoft.com/office/powerpoint/2010/main" val="39459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35BA080-876A-4A89-ACDF-0FF029604B15}"/>
              </a:ext>
            </a:extLst>
          </p:cNvPr>
          <p:cNvSpPr txBox="1"/>
          <p:nvPr/>
        </p:nvSpPr>
        <p:spPr>
          <a:xfrm>
            <a:off x="5764379" y="711659"/>
            <a:ext cx="6427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36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</a:t>
            </a:r>
          </a:p>
          <a:p>
            <a:pPr>
              <a:lnSpc>
                <a:spcPts val="4000"/>
              </a:lnSpc>
            </a:pPr>
            <a:r>
              <a:rPr lang="es-CL" sz="36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Fundamentos y bases para políticas de desarrollo agropecuario y</a:t>
            </a:r>
          </a:p>
          <a:p>
            <a:pPr>
              <a:lnSpc>
                <a:spcPts val="4000"/>
              </a:lnSpc>
            </a:pPr>
            <a:r>
              <a:rPr lang="es-CL" sz="36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rol del seguro agrícola dentro de las mismas</a:t>
            </a:r>
            <a:endParaRPr lang="es-ES" sz="3600" b="1" dirty="0">
              <a:solidFill>
                <a:srgbClr val="F5A90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Resultado de imagen para botrytis en v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botrytis en v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50" name="AutoShape 14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5538650" y="1524892"/>
            <a:ext cx="5921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Pérdidas ante desastres en promedio del PIB (1980-2011) en países del G20 + países seleccionados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75520" y="6467153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>
                <a:latin typeface="Calibri" panose="020F0502020204030204" pitchFamily="34" charset="0"/>
              </a:rPr>
              <a:t>Fuente</a:t>
            </a:r>
            <a:r>
              <a:rPr lang="es-CL" sz="1100" dirty="0">
                <a:latin typeface="Calibri" panose="020F0502020204030204" pitchFamily="34" charset="0"/>
              </a:rPr>
              <a:t>: OCDE 2012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AFACD2C-9436-437B-BD7E-A62871FBF7D3}"/>
              </a:ext>
            </a:extLst>
          </p:cNvPr>
          <p:cNvSpPr txBox="1"/>
          <p:nvPr/>
        </p:nvSpPr>
        <p:spPr>
          <a:xfrm>
            <a:off x="1500728" y="110904"/>
            <a:ext cx="10400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de escenario y Políticas de Desarrollo Agropecuario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CFC7B5C-0DA8-4F8F-B057-392A4C95E383}"/>
              </a:ext>
            </a:extLst>
          </p:cNvPr>
          <p:cNvSpPr txBox="1"/>
          <p:nvPr/>
        </p:nvSpPr>
        <p:spPr>
          <a:xfrm>
            <a:off x="1799457" y="1064118"/>
            <a:ext cx="89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564D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Climático e Impactos en el sector silvoagropecuario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59D9D1B-267B-4C57-BA56-1847930B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3" t="33734" r="53449" b="18849"/>
          <a:stretch/>
        </p:blipFill>
        <p:spPr>
          <a:xfrm>
            <a:off x="4615542" y="2098084"/>
            <a:ext cx="7410995" cy="359486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A90F620-47B2-47F0-8CFD-4BDE5FA94B10}"/>
              </a:ext>
            </a:extLst>
          </p:cNvPr>
          <p:cNvSpPr/>
          <p:nvPr/>
        </p:nvSpPr>
        <p:spPr>
          <a:xfrm>
            <a:off x="1325488" y="1976850"/>
            <a:ext cx="319675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La actividad agropecuaria está expuesta a adversidades naturales, de mercado o entorno político que ocasionan pérdidas en la producción y afectan los ingresos de los agricultores.</a:t>
            </a:r>
          </a:p>
          <a:p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También se afectan las finanzas públicas, ya que por un lado los gobiernos deben ir en ayuda de la población afectada con recursos financieros y por otro dejan de percibir ingresos (impuestos)</a:t>
            </a:r>
            <a:r>
              <a:rPr lang="es-CL" sz="17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Resultado de imagen para botrytis en v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botrytis en v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50" name="AutoShape 14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0A6B721-7837-4DB9-ADA9-CC23F48A9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2" t="51049" r="20392" b="17186"/>
          <a:stretch/>
        </p:blipFill>
        <p:spPr>
          <a:xfrm>
            <a:off x="6154261" y="2865118"/>
            <a:ext cx="1679529" cy="20967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35EEB68-6A91-4FD2-9B2B-05B25A4EE7F2}"/>
              </a:ext>
            </a:extLst>
          </p:cNvPr>
          <p:cNvSpPr txBox="1"/>
          <p:nvPr/>
        </p:nvSpPr>
        <p:spPr>
          <a:xfrm>
            <a:off x="1062745" y="6459458"/>
            <a:ext cx="570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</a:rPr>
              <a:t>Fuente: De Agricultura, sustentabilidad y cambio climático – ODEPA, 2019. </a:t>
            </a:r>
            <a:endParaRPr lang="es-CL" sz="1200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05903F9-CF93-4D7A-9296-3F3BBABCB3ED}"/>
              </a:ext>
            </a:extLst>
          </p:cNvPr>
          <p:cNvSpPr txBox="1"/>
          <p:nvPr/>
        </p:nvSpPr>
        <p:spPr>
          <a:xfrm>
            <a:off x="1532709" y="260042"/>
            <a:ext cx="1065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de escenario y Políticas de Desarrollo Agropecuario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39F8432-241C-4516-8352-D30556CF7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" t="30248" r="26285" b="17927"/>
          <a:stretch/>
        </p:blipFill>
        <p:spPr>
          <a:xfrm>
            <a:off x="8595368" y="2213862"/>
            <a:ext cx="3312188" cy="173478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CC4F9FC-E5F5-4786-AE16-1E58399AA0DA}"/>
              </a:ext>
            </a:extLst>
          </p:cNvPr>
          <p:cNvSpPr txBox="1"/>
          <p:nvPr/>
        </p:nvSpPr>
        <p:spPr>
          <a:xfrm>
            <a:off x="9093680" y="1668908"/>
            <a:ext cx="281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¿Qué hacer?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297FB29-AC14-42EC-BE4B-412C4E5EB1AA}"/>
              </a:ext>
            </a:extLst>
          </p:cNvPr>
          <p:cNvSpPr txBox="1"/>
          <p:nvPr/>
        </p:nvSpPr>
        <p:spPr>
          <a:xfrm>
            <a:off x="1759701" y="1504834"/>
            <a:ext cx="89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564D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Proyección 2050….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678445B-22B1-40A2-BC14-6539AC693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" t="50326" r="75952" b="30940"/>
          <a:stretch/>
        </p:blipFill>
        <p:spPr>
          <a:xfrm>
            <a:off x="1488052" y="2420774"/>
            <a:ext cx="1756022" cy="13875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E5668CB-C6BC-48FC-B9DE-C0A2E1C29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" t="70019" r="74868" b="9820"/>
          <a:stretch/>
        </p:blipFill>
        <p:spPr>
          <a:xfrm>
            <a:off x="1442992" y="4015696"/>
            <a:ext cx="1846141" cy="14932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6E53391-D57B-4EC4-A84E-697831403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7" t="47646" r="48866" b="33090"/>
          <a:stretch/>
        </p:blipFill>
        <p:spPr>
          <a:xfrm>
            <a:off x="3495675" y="2299706"/>
            <a:ext cx="2234565" cy="134918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1006DC9-FBB8-4BBA-906E-3AD7299C7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8" t="69067" r="49457" b="13770"/>
          <a:stretch/>
        </p:blipFill>
        <p:spPr>
          <a:xfrm>
            <a:off x="3514725" y="4194111"/>
            <a:ext cx="2076450" cy="1271175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xmlns="" id="{92C8E761-16B4-4A85-9BBC-387495BD84E3}"/>
              </a:ext>
            </a:extLst>
          </p:cNvPr>
          <p:cNvSpPr/>
          <p:nvPr/>
        </p:nvSpPr>
        <p:spPr>
          <a:xfrm>
            <a:off x="5630625" y="3794037"/>
            <a:ext cx="465375" cy="36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14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2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1457185" y="260042"/>
            <a:ext cx="10400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de escenario y Políticas de Desarrollo Agropecuario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C3EA94-455F-4F82-A579-6357E3B6E744}"/>
              </a:ext>
            </a:extLst>
          </p:cNvPr>
          <p:cNvSpPr txBox="1"/>
          <p:nvPr/>
        </p:nvSpPr>
        <p:spPr>
          <a:xfrm>
            <a:off x="1285183" y="1707767"/>
            <a:ext cx="10744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>
                <a:solidFill>
                  <a:schemeClr val="bg1">
                    <a:lumMod val="50000"/>
                  </a:schemeClr>
                </a:solidFill>
              </a:rPr>
              <a:t>Variabilidad climática corresponde a las fluctuaciones naturales del clima y se representa por los datos climáticos (temperatura, precipitaciones, viento, etc.), que se da habitualmente en períodos cortos (meses a estacionales); en cambio, el Cambio Climático, corresponde al cambio gradual y lento del promedio de estos factores a lo largo del tiempo. </a:t>
            </a:r>
          </a:p>
          <a:p>
            <a:endParaRPr lang="es-E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9D790B4-49EC-4F19-82FF-B1D86AA9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52" y="2966618"/>
            <a:ext cx="4432188" cy="26325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313AB11-4A4A-4DE1-9C46-114D9DF7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686" y="2792893"/>
            <a:ext cx="4293705" cy="274877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6D36F55-A348-4C1B-B34C-6E6CD7CE7C97}"/>
              </a:ext>
            </a:extLst>
          </p:cNvPr>
          <p:cNvSpPr txBox="1"/>
          <p:nvPr/>
        </p:nvSpPr>
        <p:spPr>
          <a:xfrm>
            <a:off x="2908300" y="1280501"/>
            <a:ext cx="63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564D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Variabilidad Climática v/s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42060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xmlns="" id="{0471FE55-23EB-4761-B6BF-440AC0E3D3E3}"/>
              </a:ext>
            </a:extLst>
          </p:cNvPr>
          <p:cNvSpPr/>
          <p:nvPr/>
        </p:nvSpPr>
        <p:spPr>
          <a:xfrm rot="2474100" flipV="1">
            <a:off x="7423238" y="1778148"/>
            <a:ext cx="730709" cy="137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xmlns="" id="{02202B18-E29E-42B8-87AB-0ED02D89837C}"/>
              </a:ext>
            </a:extLst>
          </p:cNvPr>
          <p:cNvSpPr/>
          <p:nvPr/>
        </p:nvSpPr>
        <p:spPr>
          <a:xfrm rot="19210832">
            <a:off x="4854454" y="1794934"/>
            <a:ext cx="761318" cy="126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xmlns="" id="{0BF3AF51-13E1-40DB-9AD9-9AA900A01568}"/>
              </a:ext>
            </a:extLst>
          </p:cNvPr>
          <p:cNvSpPr/>
          <p:nvPr/>
        </p:nvSpPr>
        <p:spPr>
          <a:xfrm rot="17286046">
            <a:off x="4074237" y="3104819"/>
            <a:ext cx="471324" cy="122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xmlns="" id="{FA8F5D8A-A158-4270-8A14-83D7601910C8}"/>
              </a:ext>
            </a:extLst>
          </p:cNvPr>
          <p:cNvSpPr/>
          <p:nvPr/>
        </p:nvSpPr>
        <p:spPr>
          <a:xfrm rot="14082278">
            <a:off x="4048655" y="4433487"/>
            <a:ext cx="736744" cy="114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xmlns="" id="{1557D194-A03C-4F67-9D2F-550FF2AA3ECF}"/>
              </a:ext>
            </a:extLst>
          </p:cNvPr>
          <p:cNvSpPr/>
          <p:nvPr/>
        </p:nvSpPr>
        <p:spPr>
          <a:xfrm rot="10800000">
            <a:off x="5933604" y="5155474"/>
            <a:ext cx="1102922" cy="121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xmlns="" id="{3A7300A0-21B5-4BAB-B5E8-DB76BF0ED52D}"/>
              </a:ext>
            </a:extLst>
          </p:cNvPr>
          <p:cNvSpPr/>
          <p:nvPr/>
        </p:nvSpPr>
        <p:spPr>
          <a:xfrm rot="7549478">
            <a:off x="8278086" y="4421891"/>
            <a:ext cx="679341" cy="121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xmlns="" id="{76E78FFA-19C6-46A5-BB0D-6BC7AB320938}"/>
              </a:ext>
            </a:extLst>
          </p:cNvPr>
          <p:cNvSpPr/>
          <p:nvPr/>
        </p:nvSpPr>
        <p:spPr>
          <a:xfrm rot="4245813">
            <a:off x="8506767" y="3103729"/>
            <a:ext cx="492737" cy="115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1423670" y="313596"/>
            <a:ext cx="1016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enfrenta una catástrofe el Estado?</a:t>
            </a:r>
          </a:p>
        </p:txBody>
      </p:sp>
      <p:cxnSp>
        <p:nvCxnSpPr>
          <p:cNvPr id="16" name="3 Conector recto">
            <a:extLst>
              <a:ext uri="{FF2B5EF4-FFF2-40B4-BE49-F238E27FC236}">
                <a16:creationId xmlns:a16="http://schemas.microsoft.com/office/drawing/2014/main" xmlns="" id="{1954564D-A491-4FA4-9246-1719FE4FD21A}"/>
              </a:ext>
            </a:extLst>
          </p:cNvPr>
          <p:cNvCxnSpPr/>
          <p:nvPr/>
        </p:nvCxnSpPr>
        <p:spPr>
          <a:xfrm>
            <a:off x="1650938" y="3782929"/>
            <a:ext cx="9144000" cy="0"/>
          </a:xfrm>
          <a:prstGeom prst="line">
            <a:avLst/>
          </a:prstGeom>
          <a:noFill/>
          <a:ln w="28575" cap="rnd" cmpd="sng" algn="ctr">
            <a:solidFill>
              <a:srgbClr val="EF7A24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8" name="4 CuadroTexto">
            <a:extLst>
              <a:ext uri="{FF2B5EF4-FFF2-40B4-BE49-F238E27FC236}">
                <a16:creationId xmlns:a16="http://schemas.microsoft.com/office/drawing/2014/main" xmlns="" id="{7338C798-890D-45ED-96C8-EA0FDAC780E6}"/>
              </a:ext>
            </a:extLst>
          </p:cNvPr>
          <p:cNvSpPr txBox="1"/>
          <p:nvPr/>
        </p:nvSpPr>
        <p:spPr>
          <a:xfrm>
            <a:off x="4976931" y="398994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</a:rPr>
              <a:t>“GESTIÓN DE CRISIS”</a:t>
            </a:r>
          </a:p>
        </p:txBody>
      </p:sp>
      <p:sp>
        <p:nvSpPr>
          <p:cNvPr id="19" name="5 CuadroTexto">
            <a:extLst>
              <a:ext uri="{FF2B5EF4-FFF2-40B4-BE49-F238E27FC236}">
                <a16:creationId xmlns:a16="http://schemas.microsoft.com/office/drawing/2014/main" xmlns="" id="{6E1A3BC2-2DFA-43BC-9938-FD9F36EEF8C3}"/>
              </a:ext>
            </a:extLst>
          </p:cNvPr>
          <p:cNvSpPr txBox="1"/>
          <p:nvPr/>
        </p:nvSpPr>
        <p:spPr>
          <a:xfrm>
            <a:off x="1423670" y="1256156"/>
            <a:ext cx="286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“GESTIÓN INTEGRAL DEL  RIESGO”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2A8E1A92-779E-4847-99AE-5A181595CC47}"/>
              </a:ext>
            </a:extLst>
          </p:cNvPr>
          <p:cNvSpPr/>
          <p:nvPr/>
        </p:nvSpPr>
        <p:spPr>
          <a:xfrm>
            <a:off x="5589602" y="1167628"/>
            <a:ext cx="1847517" cy="79641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latin typeface="Century Gothic" panose="020B0502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DESARROLLAR Y PROMOVER HERRAMIENTAS DE GESTIÓN DE RIESGO/TRANSFERENCIA</a:t>
            </a:r>
            <a:endParaRPr lang="es-CL" sz="1000" b="1" dirty="0">
              <a:latin typeface="Century Gothic" panose="020B0502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BA1703B9-CA12-4AFB-B79B-F4CE9876BBE8}"/>
              </a:ext>
            </a:extLst>
          </p:cNvPr>
          <p:cNvSpPr/>
          <p:nvPr/>
        </p:nvSpPr>
        <p:spPr>
          <a:xfrm>
            <a:off x="7652271" y="2165608"/>
            <a:ext cx="1637211" cy="70787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MONITOREAR / ALERTA TEMPRANA</a:t>
            </a:r>
            <a:endParaRPr lang="es-CL" sz="1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514164B4-0458-49E0-9A2B-7ACA7141108A}"/>
              </a:ext>
            </a:extLst>
          </p:cNvPr>
          <p:cNvSpPr/>
          <p:nvPr/>
        </p:nvSpPr>
        <p:spPr>
          <a:xfrm>
            <a:off x="8206991" y="3428990"/>
            <a:ext cx="1783466" cy="7078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CATÁSTROFE</a:t>
            </a:r>
          </a:p>
          <a:p>
            <a:pPr algn="ctr"/>
            <a:r>
              <a:rPr lang="es-E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EMERGENCIA AGRÍCOLA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00462F4D-E88B-4535-A630-437EF089C06D}"/>
              </a:ext>
            </a:extLst>
          </p:cNvPr>
          <p:cNvSpPr/>
          <p:nvPr/>
        </p:nvSpPr>
        <p:spPr>
          <a:xfrm>
            <a:off x="7157142" y="4835840"/>
            <a:ext cx="1387222" cy="70787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EVALUACIÓN DE IMPACTO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BF766D7E-1610-43B3-8B4A-574286455550}"/>
              </a:ext>
            </a:extLst>
          </p:cNvPr>
          <p:cNvSpPr/>
          <p:nvPr/>
        </p:nvSpPr>
        <p:spPr>
          <a:xfrm>
            <a:off x="4481069" y="4847831"/>
            <a:ext cx="1387222" cy="70787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RESPUESTA / REASIGNACIÓN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99782409-DCFD-4F24-87B8-D8FD535F039D}"/>
              </a:ext>
            </a:extLst>
          </p:cNvPr>
          <p:cNvSpPr/>
          <p:nvPr/>
        </p:nvSpPr>
        <p:spPr>
          <a:xfrm>
            <a:off x="2904144" y="3429000"/>
            <a:ext cx="1848543" cy="7078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RECUPERACIÓN PRODUCTIVA /</a:t>
            </a:r>
          </a:p>
          <a:p>
            <a:pPr algn="ctr"/>
            <a:r>
              <a:rPr lang="es-E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NUEVO CICLO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5BB402EB-9DE6-4AF3-856A-9179A3BD27BD}"/>
              </a:ext>
            </a:extLst>
          </p:cNvPr>
          <p:cNvSpPr/>
          <p:nvPr/>
        </p:nvSpPr>
        <p:spPr>
          <a:xfrm>
            <a:off x="3721124" y="2165607"/>
            <a:ext cx="1637211" cy="7078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INFORMACIÓN / PREVENCIÓN / ADAPTACIÓN</a:t>
            </a:r>
            <a:endParaRPr lang="es-CL" sz="1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9" grpId="0" animBg="1"/>
      <p:bldP spid="28" grpId="0" animBg="1"/>
      <p:bldP spid="27" grpId="0" animBg="1"/>
      <p:bldP spid="26" grpId="0" animBg="1"/>
      <p:bldP spid="6" grpId="0"/>
      <p:bldP spid="18" grpId="0"/>
      <p:bldP spid="19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Resultado de imagen para botrytis en v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2" name="AutoShape 6" descr="Resultado de imagen para botrytis en v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6" name="AutoShape 10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48" name="AutoShape 12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350" name="AutoShape 14" descr="data:image/jpeg;base64,/9j/4AAQSkZJRgABAQAAAQABAAD/2wCEAAkGBxQTEhUUExQWFRUWFBgWGBYYFxYdGxUUGBgYHRgXFxgZHCggGBolHBcVIjEhJSkrLi4uGh8zODMsOCotLisBCgoKDg0OGhAQGiwkHyQtLCwsLCwsLCwsLCwsLCwsLCwsLCwsLCwsLCwsNCwsLCwsLCwsLCwsLC8sLCwsLCwsLP/AABEIAMIBBAMBIgACEQEDEQH/xAAbAAABBQEBAAAAAAAAAAAAAAAEAAECAwUGB//EAEEQAAECBQIDBgIJAwIEBwAAAAECEQADEiExBEEiUWEFEzJxgZGhsQYUQlJicsHR8CPh8RUzJJKTogdjZIKys8L/xAAZAQEBAQEBAQAAAAAAAAAAAAAAAQIDBAX/xAAyEQACAgAEAwYFAgcAAAAAAAAAAQIRAxIhMUFR8AQyYYGxwRMUcZHRIqEjM0JSYuHx/9oADAMBAAIRAxEAPwD16HhQ0drOFChQoUSxQoUKFCxQ8KGhQsUPChQoWWh4UNDwFChQoUQtDwoaHgKFDw0KAoeFDQoFoeFChQFCh4aHgKFChQhAUPCaFDiIKE0O0NEoEoZodoUPAUQaFEoULLQDL1KFFkqBObHI5jmPKLXjB030j002gGZ3aklylQIvQoNdm8Xwg2Z2vL8SCJiAoIUpCkmgkgB05IuMPmKSjQhPFExKish1JASC4CbklVnUCLUj3iErV2DuS16Uk2ch7YdjaACoeIpU4cXBh4lih4UM8PCxQ8KGhQstDwoUKAHhQ0J4FHhQoUAKHhoUQDwoUKAFDw0KAHh4aFAtDw8NCgSh4eGh4AeFDQ8APDw0PAUNChQoCjz6b2RQlMogr1Ci6EKZcsJOSorSTQgCm5vSks6gweq+heoAKkGSFA1MhUwVNcBlCkXxgCOj7K0agnvZh/4pTE1WsBaUPwNye5qyBG1JmhSQob7HIO4PIguD5Rb5GaOI7I7QnqTwTZomJLLlqRWEl92ZSBbd8EQb2f2/MQpSVS0THJLyyxNySwUxLEqts/V4M7e0JTME+Rwzgk1gEATJQF6ibBVhSTuBsHFHfImoE4JC1qPd6eVY0hOUrH2SblR+yKdwHtCw3T/SWQCmWquUaR/uJIYCwd+bZxGnLmJmkFK3QUuKVEOTzYg4+cYMn6NIWh1TJqqgag6QAo2UAhQISxtlw0Zf+ndxM7pT8TmVNCloJ/8ALs4KuhHrcAQp2Om1RKQSLVUEveqqm48/8QW8cfJ1GolqUkKqSM961IWDUU94mzhwp+vOLJP0jUmZTOSpLEglIqSRS6VDep2PIg4gDrXhPGNodfLWUd0pIspJcMagzOLG4Ci/7xqypjgPYkY67iIUteFFSZwNh8jfyOD6RN4AlChoTwKShRF4d4AeFDPCeAJQoi8PAEoUReE8QpKHiLwngCTw8Rh3gCUKIvDGYBkgesUFkPFXfJ+8PcRLvBlxAE4eKu+SzuG84kmaDgg+ogQlChoUCgSgDY36GAJZo71ntMZKcuVIQWAOLknIAuYzF9nacCqgN0UrPIMcvZozZmmloEwlPGVgIT3swBJ7tJckKwA5UeQMbUTlZra6cHUmZdIKVTiL1E/7cgAtk08PJn8RMBzpcySo60BJUf8AelADglFmY5rTSKic+QgfsrshC+NXeU2KAZk0FSt5ymU6VK2AZh8NT/T5T5muP/UT/wBVwoofp9WhQE1BeWvxfhULVEbclcmB2MDduJE0d0zkqZPSZut9ggOTzJAzA+nlJkV92qyhcFmlpSC6iegtcHAGxMDaTVEEhCWWUgIKriRIU5BV+IlyxueF8PEooTp5y2+rJYT0EqMzYJd++bJUqogp5lT2yYjsqUqVSBSQSa/tpmXdRVup3zY+UDz9EKB3RaYklaZhLlSz4is/aChY+nIQIntqpJVSxembLNv6mAl+RZifui+IUQAn6SsueFaQO8LABKCRRMSQHZVybOA73F7lCakkoUtaZZBIXxBK0kEoCh9oAXNuW8E6iWVcMtjNFRmzcBRUOKVcF34Q16QE75n2Rr0oBQAQkYByLsxH334TzISftwKWI7YDoEx5Y8SSkulSSGBqbYnfneN1E8UhTghncfpHKdrJEviLOslTbJmnJKcKQQaTYnldUDdmyp6U1IW1y6PhxIxscbjo8ShZ26Jj9CNi36RJ45fQ9ssQZliUg1AOFM4uMp2tgFO0ao7QcEhmGS4+BDg++4iUas1HhPAYnmH78woWFvCeBk6jnDK1Y2vCmWwt4VUZy9WYqM4xcpLNVSwMmKVaxI6xnFUJ4uVEth/17p8YZWsPKAKoZU1ouVCww6tXOInVnmYAVNuATcuw5tloirUJBCSQCcDnFpEsO+sq+8YjAypoFyQB1MVS+05RXQJiSrkD+uHgA0wwVyitUwcx/aGTMBwXs9jscGNAtK4gTDK3O0VSdQlYdCgodDFRGX9+r7x94UUBXK+3ryhQshnL7XlqUlgrJNgHwet8xznacwzZ61BZCQwYgXZKLM7N82Fo0kacOLgRXK0QeY5+3y/CnEccxrKWjtqa44wzXJlh36CoRRM7WWJhWCkqZry1C3/U8rxMaAcyYF7hJJAJNh5b7c4Zi5QU9ozHUkFJqWFqNJaxcJIdqb4jQ0PbC5ZLBBJAqUanUp1OpRfN/lAv+mpD3Izyz+8Q7kJUq6iAkG9PNXSGYlGqfpDM2Qh+ilC/Mhozfr6lTDNSKVMxKWNTuCeLBILW6G2DGbLwys54R7RNCS1iB0pGfeJmLRsyO2RLFCZfDeniuOYNsu9zGbr+1HWJqUMQbhzx7E9C1gegOwYKbNNipwAfuKyx3J6RELOVNfYpVb1eLYo0Pr/eVKmAlZTSnDIS2w3Ju59or0HaJlEg8STm+ej9bew5mBkqQkEhQ5gPYOLi+2YR7tVqmDdHKvlEzCg7X68TVEhNILOxuSN3awsPYHaHla6nwFQF3BPC5DXGx6uTvAspDjytbB5F+X+IS5YSpnB5/sf5+phZaOk03biSiwZYykmx3LH3sb+cUp7dU9xbkP3jAmSwDmx+Hp/PnBEmegllk2A4ksbAXqG5b5NfMMwo3U9rj7qvhDK7XGwO+R7RnmZIH2phAGQlIvd7lTY+RirvZIDhasOAqWbl+aSW/sYmYZTZV2qgc/Ywx7Yl9fJoySkYEyUo2I4qSSXxWz/3gfUq7sgKS3mDfdwd7GLmLRuTO2UDDm42ON4cdsS/xexjmVa5L2TiBO/PN/0hmYo6vXdqil5ZvyKS+LZDfz3zl9rnuClYJJSU1HHT1jAnaxVw5N39YjJZVlcrDZ4ZmSkHze1VLMqlyqWgjzJDO/kBA0qYq5WshSCTe5Bzb1EUUEJCnubBrYy5ZoMl6cd25ZKjuTn+P7xJTNKJmTtQVO5UScPc9Ivl6ZZYgOcXJH6becGo0qUKBqrUBxKINIHRsQSNQilTKALFrkCw2F/aMOfI0oczJ1M9aSHUVLwckgPh973i2Xq5ktylbEgGz7Yz5n3MH6WXLIq4QCBxEmoq32xAOpkJw4bALmyR0PO0VTDgRl62apBPHYU1CpmAZi2A0Q0moUggoXSRhn5fs8HBYYSwsISzlVw6Ts+X3gab3CWBBVwkE2FyMtzfnFWIyOCK/rEzZSrkm1WSb4hRUnSjp/1APhCi5jOU72ZpQ6SAM39j+sQ0+nqrsfGc+Qi7vRa2IkJvLcv684gLEaVDXgcyEAmwFhjzMWidEVzATbkP1gCiZpk8hGbO04qmWHgS3nxP8xGzaKhIAqIAJVf2DMB6QBmr0aOXxitWiS+CPX+0bncc2EQmpHnEBy0/TWDXNbY2qIiz6msc/ON0aUKZgwCgT5BV/WDpelT5RbByv1U3c7D9YUiTYNyGB0jp52iS9oDk6LhS/L5QBiTUfh2fEWKkq+7GhqZBAOcGIdyo5PrEBlzZJALpSGIeyXGOnWKZGkWoE02J2ADXt/P3g9ejDkbOH9hFpUThwAwbZooAO4UkEfDp6fy3WKZ0vFDkkMQ3y/n6xpz5Ye2YokSikqIzQvlkoIT1yUxAZMwjwklsH9vXaLUz1Jskl3snKW2BGCdjb9ogVLRVdyqzEE2OfLG3KKJkxwxscufbPXrFBajUIUWXwHYgcJLFgpIFg7XHtFqtKaQQLdDl8HODGdNmKu5PE1VxkYUPKFpdRMQ+SMlLm5bxDq1wfncRHYTNA9kqzfLYNyxJbnDns1eKWuwx8WfmIWjmpoVMnTFUpLCWkjvFFsqUQQhLsHuSSWEUHt1QdMkCUC44Hci1lKutQtzALmwifqNWg86FcscbBN7qLW2I6tduoiMnRFQKzMSHSaXqcnHyEY8zVzJQfvFAVGwVaqzgtY8+UJHbE1SEpQru6SXKOColy6ilrtb2ETL4jMbyJKSllTAL2N9/Lo/uIknRygkf1MniPFjl1uY5UTSFgT6iAplEMVtvfBPUvt5RdpVJWpk8IZ+JQIYXJKmDi2AH5OYZPEufwN7VS9MHAmMahgNyDXzzhJ7OlDKwoeJ60iw28Qz74jnuHLVAqIcG9mJLZAuMiJz1JNmIHkWHSJlfMZkbytJpyFGoE8u8HD+V7Ev1MSXppKVVMDjKgQQALC/xjnk6qUFAFNndnL8mz6xZrdWkk0pJTgOMdUtjHOJTLmRqLmacl6EDo6rexhoA0nYMyYmoLCQdiRtvmFFpcxryO402orSFDfI5EZHoYmpTbtHIntNWk7yUWKg1LhwoOkB2NjQ//KB542p7TWvxqJuSz2B6A4jrlOJ6Ime9nB9YnVHlitUpJqCiDcWJ8jeOl+j30iulEyo8LBqS6rM7sQGq3O2IjQOyBhBUVoW4BBsRCJjNgt7ww14ZMTBhZSyW8WBUVVRNMUpZEW5QxMM8AKZLJsWYgwpptDvFcpdRfYWHU7wBX9UYG1yX+UCTdLc4z+m0a9QIiTpJxj9iP1gDH+oOfSKxpKSzWVYdC7/pG84f0A+f7wtRpwpBGHFjyOxgDmZ/Z5JNiLbHzgBfYZBZyHfruOnWOu0c+pNxxjhUPxB7+rxOZJBItzHu37QBxE3sYghmL7FmsORtAs/QLSMl8ejA36CPQFaJLgtzhL7OCgptxvE1B58dCpNrnLk+WWeCEdi1JLhLkjBpDEcmziO0HZjLSTirb8o/vFkrs9KFGWAACyk/lqDj0c+hESmDgE/Rpa3NiA4LMz05Fsi/8ET1X0cWiWGF3JJw4Y2tjw/rHpmk0aUoAbkf+xj+sKdOSXFuR8t/nFoHkc/seZNWqYkcK1KIN8FR8T2HrDo7FmqCQRhRu2UkB8bin4nlHqS56JSirhCVXOGCgM+RA9wOcUy+15MxKilSbejHmxZ/lF2BxMn6LSqKxOIXQSEGWbqSEu6gogFyWG4Gz2ztTophSQwuOZ/n+Y7HVdtgrpCW2JADE9LufaMSfqAb23s199wY44s0tbF0cueyCDn5wZ3Sbf0xm7qz5cNoPnKT0PRoEXbb4Y8vSPLLtEuZnM0CzJZcshDdf8QomSDlQHp+8PE+ZkM7MPU6grWpRypRJ8ycQRpki73DeWxLC0ApF36t8bfzrGlqpdOGakMfzJB97x75ydlQPMQk3Av/ADkIGrYt5RaCXED6o8XpGYSdho7z6EdoVIMuwCWpFnJLlRx5c46oCPMPorr1JXZQApVawN2e5F7tZxvHU/6sv7xYF98Xz+0TExFF6kOlqhgqOdHbSiSCrBvw4uMf32io9rLc8R6YYlsfP2jDxooWdYlUWJVHHL7bmpGQdr+uLM/7bwNL+kE2oArvj7J4uo9oqxo1Ys7tSmDmA5naAG0cxM7YmKysPkgWHofeBj2kthxZdzbLBgzZufNrc4z8zAtnXHWVBk5NvIbmL0qpHIARxEntNTeIi22fPziU3tNWFLJBIJydsnY/OI+0x5CzuAuLJZjz/T9orSClCmqbiBIv1LP0fm0Rm9pLLVLUVPZnZJsLNYWeJ8wq2GY9HCofvI8y1WuU5UqY5YAudn2zUObPiL9RPmFCAlRIN2JpAHM7+lvR4j7XFK6Fna6qaJcwLBDKZMwcgbIWR52f9ornfSSQlVNRURmkOB67+kcEmcqp1E455sAXOwIDNEFzHGzkVVAvkfqz25wfaqWxLPTtP2kia1Cn3IwQLi4OLgj0MGJ7SQw4hc0jzdmbzjymRqlBYAJcsGDgqe4fnfHUxI6hyocLs4DpFg4JSBckDk9oy+2PkMx6yrUJsbWx62ijX6h0gpPEkunz3HkQ4jy+frphplKdSEsEoHl+FrCxF9nivSdpsoCWoocFLkYTatgMX9tni/Oa7FzHoWo7eFmUbh23A6/znAWt19iajb8Rt/CRHE6fUbEEEl2Z8YJD28Rzz3aJpT95QIs1Tl72fnnYxzfa3roSzb1OpSbKU4JFqjnyeA3QhThVJZr4IPzjPlqBQVGxP2mB3JFsjPKwCuUVu6ged+b264uB7xz+ZnxJmNeYskddusDOTuDmzjb05EH1gGfKUnhSWsDwsHH2sEm3Po9orWFgcIqpY3GM3A9PgIzeZ0A1Tg9Ojc+ozFUx2t/n+WiqbqSBSkGqwJOLBuW1ORkkkvEZiiLueoB88vbq0c9iWTUC/wC1I+cKFI1iG4g5/MBb1SesKNJLi/UloDm9j0jxBwfncCxtmLJOjUUupSUjY/ePRseXXEXKnOQwe+5PCbXJvt6+cMvVIIIBSFqLu4BIa7PnGdo7/Mzej/4asGmdmLpJBDDdjbc/rFZ7OQCSpdQIcOkizdDjN25c4sQzqBUWUPIJJyX2HS+TaLZM0KcXIwVpYsq1myryvkPGXjT5+wzEtEEgK7skJ4XcB3F+H7VNXlbLxOs1EUk3/gvzhJVSGdrlyR9nkWOxR8Yqq4mWXUcWw+d2x57xzeLmt2QmdQp/uhwHfZn9otTOWVOAWax542bPlFc4AnwtZqg3kWsOY55zDKWpLLUXABPOwNh6A+sRSr6glMVsDYm7DPJiWvfGzGIongVG+WLNYAsXOGbben1iIUFuEhQBV4QCLAmzWOWIB5XzDzVFTBiSAQ4B5M7+W8Vt7FHlahTCpQuQbBiGIYet/YxaxUWAukAh2ZsDNmc+7RXJlE8Ze21WXd+TW5ekWTNWEA3AtzF3HLOc8xGM2uwJCdcgMBb0LUqbnkm48ohNmFiHD5KhgEgZG1jtsWyGiqdKKqSm4UHsM2PUs17G8TOnsCHBwxcjzv1dsfuzIF60lLEKS1jvezsBZ7jPQc4EqUkBRPitxO4PQAEnzYC5i9CnBTcqcA33fbnY7QHqNV3UvIyQzkkKIfeywS4Nret7hrNp0wG9xuS6iQcFi4ci+CCEiw8iGvTLsTaopUH5O3Tb4/oJK7ZEwBAQWSkEqJUe6U/EH2SQLO5G25LyAVLUELVUNgCAkZwl9mL3i4kWtGQhMVVMS4UAQSTYAgciA4u0E9zRMdSsgOkpyHDF98EOxydoE+plRuQAm7pcqIs4UnDPZ/S9oJVNSABclQD1OSXBG+1sbNyiyaSVPgUeYGelT3Tex4gLODY3PlbkwiS9ThIDqc8NSbouA7AkF2xaKVlJNgwAsSbEN8bGIaY92lShxEuUslyHZku1hzAzGO9o+rImX99MU5VwB2sQbh2ck3DtcZqBLRFM4oLXqq4W+1zNITY33s/pFGiM0ArWlRClEpNqRccNw73Jb8IzeJdoAKqIISQAQDwqYcuJycWbz5xtYdSyVp4dWU0Z8yYS9QUSlDcQslOAQCaRixxDTFksSnbDi2bXDM0BytaEtWRkAOcpICrWx1LjeNCWhylI3em3isXSwDkgAH1No5Thrtr6kAZMx1EJ8YYvs5clTkG/J38ovmpCOIXIGwJKksz9HIUcZNuQgvUgHxAVAqpXVxAFnBSed7G0R1WuCS1VLgKSXIqcMXJyAo5b7J3eOmWTVUAqfKLjBBsS7W3u17P77QyDxWUcOkAmwBJUGa+R7QPJ1BAAFJcZc3S+7FzcO3QRFerCAlarmpmAtvYtv+8c0nm6662JuNrZy0pcJUTtYm2AQMnlYNY+UMqUlRFS1rdsYC8JSRS9goAjcjyhS+0RMHiAUAaVKIJUjYh2tUGxFq0pVzBBezAuBkX5fHbnpPK6a1BASV7An0B+ZBEKJJ1BXxJKQk4BDFha+buDCjLbvgCzvBMCgsEOWSwQSC4uTUzm9g7iAtX2JchXOoHmsp54bBbmfc2XMZlEEnCikODgMwZ9iPWFWVBlEljlOSH5flcNyeNKco1TpFA5mkSqWkDxISzEElTF6lEKsQkgAANwu9zBGn0gSHWp6iSCAN1MouLFjkc/eFN1MoAikJTUxYMDgkbWA6lvRoG1OuYEAPSQlqQzqJYdBZTb2zztzmsqQNJMxOCHIcPzDB+I9A/oYHk6UgFQSxqKQamZPI+gFm2vAmnmzF/1EBaQmkqYpIAwAoPfIzm0FaeeogOoZuwAazE4YNm/SMyg4LcDSpbcTcVTEbMM8Rb5b7xZMm/0waSFEOQwNsU3LYA5/KK9Qnu7lKiHuoXzueXw6ROdq5ZUlIVS7UluF7ElVhzPs5iXdNLQAkpaZa0ywblY2BcqzSSQwd+e8HTwxLkF3Ubuw2/5k8rXijUyk1VVBYqpDUnIDnOahMJvgHlA1aS6UppRnBAVki2w9v1jbS318QF98VBgLWJLnmDa1zZi3SBJiTUkkA0EcKSkvvgjYObP5Zh58xSSB4QUciqoAgO5OeLH4hFVExCjSi4IdRNlIcO+aEup6umMww0/wDWlapakhSWdKSFA2JckJNR+18wIjQK/6hIDEOi4CXFmJDi2H/aK5slRKVBN0fiIvwu/S+T16tTLlXskpDveguebJ9Syr5jjov1JUA+XqK3SmhrBiGFmqsTcC7n9jHO9oL1BmMJdaFAKpctZnDvwkEbXt5xu92khLgqvgXHSlLfm+EDTdaZdJA7xjU9IKUqSo8L3OTdxs0dsBxjK4pF0M3SdlEMJwLs4SCwKWDKBSCzOrlt5RfJmhARQphdNBIB4leIgHLAB92DxZKVUjvKCVLZTOXKFCwOwDDAL3Ppn63swLUgyyBWBkslKg7hS78jzLteO6fxJVJ+QDvrBQWmqBBUeKlVqUu5Yl3BsQTcQJrO0JwmkXSBJFdwp0KSAolQPE7n0ONoh2YnvCZiyVpSAyShSkpT+KqxvuVR0MvR8SlBBWFYUgAkINQpOw4g1JOXMZbjhy1jf59hRhSdeXSzAUhI3KarVlwSwdrRo1lKSp0OlCVAmzpJapHJsl8Wh1SkgkoTRKwXDKJ+yDchO1huDEZkqg8aqEgeFQ4bkkhrp5DA2jMpQul9tyUFSZqSgLdRs7gJKcWD1bhgQWILXvYLWSnUgoSyKeJWVly9I3JJNPpi0XInpClJQEgqFTAJCVsmwBSgBjfHMu8XGYqlxipirZlEkEO98ex8o592Wm3XXIFczTIHEsKKgAAlISbEO3lj9oD1PaQTcq4hhBcKBPk5JuGLGDASoM6KbpIe6jYudwHbzIPKM/WrQqpSfEbHu0AqJG7feuQ4YtaNYUb0lZESmiapixlh02ZNDlzxEElJKSUluWIrl6LuyUruhaQol2UoOoAJzYe3xgfs5BNaV1pcAUkKuXN7el+u8auk1MoEFBalgrhUGvwqTudyQHLJf7JjvK4aR/Ze5aGm6cJZVINQ8WKgfxe1yDt5RVL0jlYWtVKiWNJSAGtS9gGHlbJjUlalKkAvLQgKUjjWlLqABCeI7gqILAMlnJEUSVpDLJUQfESyUgJYJZLW3ueZZo4vMt/J9IlAEmXJlqSZYBYkK8QJBCXsbPlkgC7wUilT3IBUx4V+K1iCzkPsPeMztRCmLq4SSp1Euzu7YJPJ3i/8A1nu2kBIUWEtSjYpBNwkOUqwL36c46OGfVW/HrQVZpakS3FSpLsDiYfP7J3f/AA0PAGo0hUolNDc6gKiPtG4cnnCjClhVq/3IG6NavAulQADFIugl2e4D1Ab79GhfWXUhctILTONyAAXLvs7JPOCEyXWoXDzGJHCWAKOFIJYnxZbiHnFR0iUEBOySgWDuWdRbe5v0McZ1mdrXqyk0S5aEikJNmcJYk4UG5WuTe8MkIKwCAkuTdLiobuQzuBvvFpWgBk8NgASMZuSOrm3VoFmqUklSFBLqYFKVEkjxXwdrEbiMRzOVq+voURkJCbB3N83yxNJDm/q8WaEJA8KQzlfJjar2vnnDIUnvEPYEg/ZZKlDhJBYpDGrkbZeL5s80G4BXLIcMCUFRJQ92a7q/KN46NS0UmAKYozUcJKwVX2ZlAAAXaxO8PRYpSCqYgCwaySQ6UOcv8EnEXywCCQmmoMHaqjkTYVG14GKVIWVJWHu7hwX/ABfZ2u8RTdtLy6X2BVOlqwlISAWZJJV/2jc9Yq09QJqcB2KiSbtYHk3WNCUlZDilKWYoITnqq7gsWthoeQoVFPQKaxzcgttmI51FpihpySyQpJasEAEOE7kh7i5BZ8gxdOKOITEB0nixe4axGGIBMUamYSsS6Q3dghgbJsKTc56cov189SgFipRVSkhQYUykoQhubpT7pBuVRmKXnv5FBE6a6XUyQpxlwkjBtfAHvzgecuZUoEMx4RVgYctYEs9sQRMmuBMJZKr4JqwAE/v6xL64WqKSkN0SbDrnAubn4xU5b1qQG06lKRQZiagblN1WdrPyGDYwUiWUF1qCixUXJAJpF3dwHpccwb5MSlzku7MFIKhkuRYhtsj49HZSCsP3ZIKSr8yXGL+GywPL0iudu9luwUqQEpSAvxAqCQxSoF3K3FQIKVWHIHBEDakrUlNIPETl1JUlPibYFxzyIIm6sIMtDElKAhJJSyUgl6jjJcm+YlLSqo3JBdsgKO6kEKYjLHp5x0cleagCmfMTZCKk3uDcXa5p4UuQXzBvZfeomBSyUre4KgZa0EXIO+LDqBA0vUTJRAISsOHJQkzKgSUkK+y3NJB32g9GoBYiVSHVwlZmKwfEpTkkORcm28MSSWGqV311oaUqQBq9NxKBmtVUuoEJYKYAknwo4hcnc8oL7hSAlNApQgAqILEFRAUVDclTNfzvFgnF6gohaULSkopJBUXulV7pDDAybQpc1Hd9ypYdBZ0qapCSwLEOxsccozKbyK/G/ZmWzKmplJr7tgQQpVGAQcEgYdjkQNp9YtUzhlh3FRKWKbm4f8PnvGsju0F0ICLgkjdna4FjnO8B6VbKIIpTZ1BLC5uKQDZnjrCaaemviLCwAsuBuyruk3PhY2s1nLfOvTSVMFVgJJpZKWyygw6gjzcsTGjppsqnBsCGqAve908OwYk+d4goJqFIKZalKY28RopPmACQRa28cc12uuLIZ3aOjmqSaFHgLuCBY2uQMO1iWfzgfS6TPeTFIBZLENxEuVVOW223yI1JSrqdQbgJ/MBZ/JyfWB1TFGoi97J2BAPGU5LA7Xb1jtHFlWVa+JbH0ekkoDEBSQoEhVnRYqPMeYv7Q+tASUlKaqvsAlg1ibi71A+p6QPpNEammTnCrhQBdJe6kqscF2YdNxBs2QlPhA4ha6bkBqXw+DuwIiSlrq7DI6zUjUAPhKEIFKQAEgEAl8u13jO1swy0pRLYB7qYJKjcgKVbhAwNzeNWdpAKSWpYAOACL3LgWLm5wz+cD6ky1EVcSCLNcOltubn4hsRIY9y0trx63FmQmRUHIQ5y97+bXhRszdLUX7sJ2ACUf/ou8NF+M/7q8/8AZk29fO03CJSKSkPMU797MJfhTsfLmOUZk1BUCEgXDMQ5vm/NovkzFBKuFKTcO2Rs9+uID1k5UsOp1AKuU2CUsQQebkpb16RwVznvyX29zQUhBAIsUuCpiR5EYsdutrw8+a8vh4d6XsaSAVMNw7fwwGjSTPGjh+yUm/AxLkHJB5cnh9LQpblJFX+4oXpxsWtUCecdFB97gQqM9ZUQAOIejG5P5s+8Ga3TJDJRxJCjRUxISoF0sPNvIPAM9dCXlislFL5awSTl9toKOpUAQoioJJOGqduHqOWd+cHmdZF1sUkqcDxFAUCrhpLpDBqQ/K5c84j35HEHu4a2X+7k7XihdA2oqBqwLlru+ReFUlIGCwANyaiNyLkkhnvttGZJS6/AITUBSmWtQxYFiAbB7u3ptCV2d3aqkFSlsWBU7AWsWFwSktF+sJmmwEpaS6GlswSwPXlnmOd7dVrxSA7LQlSlBQIJS1zgXcC3n1iyc4Uo+fXJlG0urKxUWsCkguLs71OwYscdHiufqO6lUXmgFlOSbqIAF8s48ozE69SZye7PCFDjbx03sD1+LRu6mZcVquXJmlLssk2ZnwfjveK8PLV/br0IiihIpCsUkWYAO9wS42T6e0LV6spAABFKiz2frexNsn4RYuZcpLrPoHF+IAEWf5wCr+ooVKJQkGlqms/DjlsScCOUVJ7lL9NMqSoy1BTg4pNJLYBwb/J+cT0uoCkVJNUwAJbidDHiFNg5GG2LxlaTRy5a090StZIAUQGZQdxvZsEfaEH6aclK1pBPeFRVcEEtZQS9jaxb2EdMSGVtrXjtw8fDqibF3ZixNlGlCeGxdL4pumrBNKmweEwIFniVcAWD2BJfGx3PK0VTJ0wLIlilIsgJDIqLkXyogqUwNxUcw+k1JUEhZqXwqFrMbvazENnzjc4ybzLbl6hkJpC1U2UaQApg4uCKbbsRa7Hzi6VppzgopIKgyCUgpNg9SiA29zC1eoQlJSSXCXdJIqNixObDq0AapS0ngXMSnJK1AJBdJFIcC9vZtoQWbR6crFB05K1lCqWoVSVJpKkLS9RWBxPwTCQo2CTgCI6GcJs2WtaUhSk8JHiZKbVFssA7xT2P2rNkTTNkqUmYagUAugk3JKFk1I4nF3dILmM0T5mrnhwASySJaGyQLITuSbgezR6Xg5otJ1uKN5S5SlrLq8QAISVBRfj4gQwA2DuSLQOqcQFM6nDcW18guMDbe43ud2ZoVKlzFSwO6kpKphKwEglwGDupRp25DEZPbMmYtu6UWSEiYmoEBWyydkl8RxhGmlsq4hIhp9ervGWZZdQBDpCgxYeF38rxvuVAEniqwBkBwA3lHOS5QloAIqOSeGhyXKSSmxyxvFiO0h3iy5eYpqUuQgG/AMqUNrNDFwPiaw0DR0MzszjC3aWUqNB8IBAdnLjDn0aJTtAAhCpdClKqJSQSQhDCtjkHit+F73gDs3Szi5mTVNdgSbpIuriukYtt0gjszSoBVQp2VioEC5AAILG9Vx+t/O5ZVJzd1ppt5kIr1Kkm4SXLsSCAAQ7kgpIDjI3aBEzlMVJUCgqVytTkhBLptuctGmpFylQIOS7Mq9qfTLxnzdMpSbEJSS5SbDOSq7jo3vFw5RSytcv36/II6XXoWupKuOkuCG7xLbJxsLgv+mh2SqWHJS5dKUuQEm7qqLjAA5WJdthZUtV60C4J8QPW5Vbn5dYnM1NiQCi7lRSLElibWL7+Z5xpPX9K3pcPYA+t7QnzlmaF0VkllKJOSMsbBmF8AQoftHRTZC6JjAtUKPCUKulSSmxBF36wo7fD/wAV9is1tWOCd0x0ttAnaRskbUqt/wC0fufeFCjh/W/q/QMKULr6FPwQpvZz7wIscBO9QL9ahChRiPDyKCyrSnGXUX6uq8aslIpSGtRLLdSgEn3hoUXH7svqRblGt8axyJbpxgW9LRPUD+iroS3ThGOUKFFh3F9PdFJShwn8v6GMuUf6IO9E0ejyw3sTChRrsm8uuDJxN76QSEyzpu7SlD6Gs0gB1mXNJVb7TgF4wETCyA5akln3cw0KO+Ov1or3NTSHiH5f3gHtuwtZ5Llty6sw8KOeF3+vA0Q0wbWakCwyww4dvmfeDeyw8xjcd1Mz0luPiAfSGhRqX8z7AztDekm5qVfr3n9hAuiHCDv38wP0CUMPRzChR2fdxPL0Ob4gf0iNkeXzjLlzlKWgFRIYWJJHiO0KFHbsy/go3HYn2qohYa3AMWi6YLp/IP8A4mFCjcO7H6A2UJA+rsG4E/NUGLSAVgAAXx5QoUeDGbzoyyrs3wS/J/UXB8wbxi9pn/iFnq/rSLwoUensm8vqyrY0+zOORMKuIiogm7Fhh8Q3YRbUACwNQI5hjYwoUcuGKiHY6kcIP4f3/cxh6E//AFA+tZhQo+N2fuSIzG7MmqKpjkmysk8lf2jRlF0Xu0u3QNDQo+rjpJea9CPc6v8A8OJ6vqyxUpkzlBIcslNEssOQckt1MKFCiY7fxGeiO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AFACD2C-9436-437B-BD7E-A62871FBF7D3}"/>
              </a:ext>
            </a:extLst>
          </p:cNvPr>
          <p:cNvSpPr txBox="1"/>
          <p:nvPr/>
        </p:nvSpPr>
        <p:spPr>
          <a:xfrm>
            <a:off x="1457185" y="260042"/>
            <a:ext cx="1040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“Problemática” común en la Gestión de Crisis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8D824CB-3C02-4F52-9D4A-95EC76895EB9}"/>
              </a:ext>
            </a:extLst>
          </p:cNvPr>
          <p:cNvSpPr/>
          <p:nvPr/>
        </p:nvSpPr>
        <p:spPr>
          <a:xfrm>
            <a:off x="1570395" y="944521"/>
            <a:ext cx="1028698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700" b="1" dirty="0">
                <a:solidFill>
                  <a:schemeClr val="bg1">
                    <a:lumMod val="50000"/>
                  </a:schemeClr>
                </a:solidFill>
              </a:rPr>
              <a:t>Existen, al menos, dos realidades en el sector agrícola.</a:t>
            </a:r>
          </a:p>
          <a:p>
            <a:pPr marL="800100" lvl="1" indent="-342900" fontAlgn="base">
              <a:buFont typeface="Arial" charset="0"/>
              <a:buChar char="•"/>
            </a:pPr>
            <a:r>
              <a:rPr lang="es-ES_tradnl" sz="1700" dirty="0">
                <a:solidFill>
                  <a:schemeClr val="bg1">
                    <a:lumMod val="50000"/>
                  </a:schemeClr>
                </a:solidFill>
              </a:rPr>
              <a:t>Comercial</a:t>
            </a:r>
          </a:p>
          <a:p>
            <a:pPr marL="800100" lvl="1" indent="-342900" fontAlgn="base">
              <a:buFont typeface="Arial" charset="0"/>
              <a:buChar char="•"/>
            </a:pPr>
            <a:r>
              <a:rPr lang="es-ES_tradnl" sz="1700" dirty="0">
                <a:solidFill>
                  <a:schemeClr val="bg1">
                    <a:lumMod val="50000"/>
                  </a:schemeClr>
                </a:solidFill>
              </a:rPr>
              <a:t>Multiactivo de subsistencia (base de la AF)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700" b="1" dirty="0">
                <a:solidFill>
                  <a:schemeClr val="bg1">
                    <a:lumMod val="50000"/>
                  </a:schemeClr>
                </a:solidFill>
              </a:rPr>
              <a:t>Existe un criterio/mecanismo para definir una “catástrofe”. Presiones políticas por entregar ayudas.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700" b="1" dirty="0">
                <a:solidFill>
                  <a:schemeClr val="bg1">
                    <a:lumMod val="50000"/>
                  </a:schemeClr>
                </a:solidFill>
              </a:rPr>
              <a:t>El Estado entrega ayuda </a:t>
            </a:r>
            <a:r>
              <a:rPr lang="es-ES_tradnl" sz="1700" b="1" dirty="0" err="1">
                <a:solidFill>
                  <a:schemeClr val="bg1">
                    <a:lumMod val="50000"/>
                  </a:schemeClr>
                </a:solidFill>
              </a:rPr>
              <a:t>ex-post</a:t>
            </a:r>
            <a:r>
              <a:rPr lang="es-ES_tradnl" sz="1700" b="1" dirty="0">
                <a:solidFill>
                  <a:schemeClr val="bg1">
                    <a:lumMod val="50000"/>
                  </a:schemeClr>
                </a:solidFill>
              </a:rPr>
              <a:t> a los más vulnerables. ¿Qué se busca?</a:t>
            </a:r>
          </a:p>
          <a:p>
            <a:pPr marL="800100" lvl="1" indent="-342900" fontAlgn="base">
              <a:buFont typeface="Arial" charset="0"/>
              <a:buChar char="•"/>
            </a:pPr>
            <a:r>
              <a:rPr lang="es-ES_tradnl" sz="1700" dirty="0">
                <a:solidFill>
                  <a:schemeClr val="bg1">
                    <a:lumMod val="50000"/>
                  </a:schemeClr>
                </a:solidFill>
              </a:rPr>
              <a:t>Que sea eficaz</a:t>
            </a:r>
          </a:p>
          <a:p>
            <a:pPr marL="800100" lvl="1" indent="-342900" fontAlgn="base">
              <a:buFont typeface="Arial" charset="0"/>
              <a:buChar char="•"/>
            </a:pPr>
            <a:r>
              <a:rPr lang="es-ES_tradnl" sz="1700" dirty="0">
                <a:solidFill>
                  <a:schemeClr val="bg1">
                    <a:lumMod val="50000"/>
                  </a:schemeClr>
                </a:solidFill>
              </a:rPr>
              <a:t>Pagos claros</a:t>
            </a:r>
          </a:p>
          <a:p>
            <a:pPr marL="800100" lvl="1" indent="-342900" fontAlgn="base">
              <a:buFont typeface="Arial" charset="0"/>
              <a:buChar char="•"/>
            </a:pPr>
            <a:r>
              <a:rPr lang="es-ES_tradnl" sz="1700" dirty="0">
                <a:solidFill>
                  <a:schemeClr val="bg1">
                    <a:lumMod val="50000"/>
                  </a:schemeClr>
                </a:solidFill>
              </a:rPr>
              <a:t>Transparencia</a:t>
            </a:r>
          </a:p>
          <a:p>
            <a:pPr marL="800100" lvl="1" indent="-342900" fontAlgn="base">
              <a:buFont typeface="Arial" charset="0"/>
              <a:buChar char="•"/>
            </a:pPr>
            <a:r>
              <a:rPr lang="es-ES_tradnl" sz="1700" dirty="0">
                <a:solidFill>
                  <a:schemeClr val="bg1">
                    <a:lumMod val="50000"/>
                  </a:schemeClr>
                </a:solidFill>
              </a:rPr>
              <a:t>¿Recuperación productiva?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700" b="1" dirty="0">
                <a:solidFill>
                  <a:schemeClr val="bg1">
                    <a:lumMod val="50000"/>
                  </a:schemeClr>
                </a:solidFill>
              </a:rPr>
              <a:t>Restricción presupuestaria anual.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700" b="1" dirty="0">
                <a:solidFill>
                  <a:schemeClr val="bg1">
                    <a:lumMod val="50000"/>
                  </a:schemeClr>
                </a:solidFill>
              </a:rPr>
              <a:t>Gran variabilidad, que se cubre vía reasignaciones. HACIENDA/FINANZAS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1700" b="1" dirty="0">
                <a:solidFill>
                  <a:schemeClr val="bg1">
                    <a:lumMod val="50000"/>
                  </a:schemeClr>
                </a:solidFill>
              </a:rPr>
              <a:t>Disponibilidad de recurso oportunos.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B89A140-0EA9-4408-8220-7216BE456183}"/>
              </a:ext>
            </a:extLst>
          </p:cNvPr>
          <p:cNvSpPr/>
          <p:nvPr/>
        </p:nvSpPr>
        <p:spPr>
          <a:xfrm>
            <a:off x="2306507" y="5120998"/>
            <a:ext cx="7960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Seguro agrícola y entrega de ayudas directas a los agricultores por parte del sector público ¿Complementariedad o desincentivo?</a:t>
            </a:r>
          </a:p>
        </p:txBody>
      </p:sp>
    </p:spTree>
    <p:extLst>
      <p:ext uri="{BB962C8B-B14F-4D97-AF65-F5344CB8AC3E}">
        <p14:creationId xmlns:p14="http://schemas.microsoft.com/office/powerpoint/2010/main" val="23932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24E98F-8163-4F87-A5AE-43E684553449}"/>
              </a:ext>
            </a:extLst>
          </p:cNvPr>
          <p:cNvSpPr txBox="1"/>
          <p:nvPr/>
        </p:nvSpPr>
        <p:spPr>
          <a:xfrm>
            <a:off x="1863586" y="421206"/>
            <a:ext cx="8632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Estrategias de Gestión de Riesgos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EE64C64-6F15-447B-9AAC-624813CA35A8}"/>
              </a:ext>
            </a:extLst>
          </p:cNvPr>
          <p:cNvSpPr txBox="1"/>
          <p:nvPr/>
        </p:nvSpPr>
        <p:spPr>
          <a:xfrm>
            <a:off x="2395049" y="1492185"/>
            <a:ext cx="25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Nivel de Riesgo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8FF133D-8EC8-41BC-86CA-A02663D455C9}"/>
              </a:ext>
            </a:extLst>
          </p:cNvPr>
          <p:cNvSpPr txBox="1"/>
          <p:nvPr/>
        </p:nvSpPr>
        <p:spPr>
          <a:xfrm>
            <a:off x="6096000" y="1416473"/>
            <a:ext cx="306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Respuesta óptima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DC7921A3-CCF1-40A4-B712-260F36EBD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284519"/>
              </p:ext>
            </p:extLst>
          </p:nvPr>
        </p:nvGraphicFramePr>
        <p:xfrm>
          <a:off x="2100340" y="1878138"/>
          <a:ext cx="7550098" cy="37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91158E-80BB-4ADA-912B-5B7CF255C325}"/>
              </a:ext>
            </a:extLst>
          </p:cNvPr>
          <p:cNvSpPr txBox="1"/>
          <p:nvPr/>
        </p:nvSpPr>
        <p:spPr>
          <a:xfrm>
            <a:off x="2101892" y="6098240"/>
            <a:ext cx="4889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Fuente</a:t>
            </a:r>
            <a:r>
              <a:rPr lang="es-ES_tradnl" sz="1600" dirty="0">
                <a:solidFill>
                  <a:prstClr val="black"/>
                </a:solidFill>
                <a:ea typeface="Calibri" charset="0"/>
                <a:cs typeface="Calibri" charset="0"/>
              </a:rPr>
              <a:t>: OCDE (2011), </a:t>
            </a:r>
            <a:r>
              <a:rPr lang="es-ES_tradnl" sz="1600" dirty="0" err="1">
                <a:solidFill>
                  <a:prstClr val="black"/>
                </a:solidFill>
                <a:ea typeface="Calibri" charset="0"/>
                <a:cs typeface="Calibri" charset="0"/>
              </a:rPr>
              <a:t>Managing</a:t>
            </a:r>
            <a:r>
              <a:rPr lang="es-ES_tradnl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s-ES_tradnl" sz="1600" dirty="0" err="1">
                <a:solidFill>
                  <a:prstClr val="black"/>
                </a:solidFill>
                <a:ea typeface="Calibri" charset="0"/>
                <a:cs typeface="Calibri" charset="0"/>
              </a:rPr>
              <a:t>Risk</a:t>
            </a:r>
            <a:r>
              <a:rPr lang="es-ES_tradnl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in </a:t>
            </a:r>
            <a:r>
              <a:rPr lang="es-ES_tradnl" sz="1600" dirty="0" err="1">
                <a:solidFill>
                  <a:prstClr val="black"/>
                </a:solidFill>
                <a:ea typeface="Calibri" charset="0"/>
                <a:cs typeface="Calibri" charset="0"/>
              </a:rPr>
              <a:t>Agriculture</a:t>
            </a:r>
            <a:endParaRPr lang="es-ES_tradnl" sz="1600" dirty="0">
              <a:solidFill>
                <a:prstClr val="black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Graphic spid="12" grpId="0">
        <p:bldAsOne/>
      </p:bldGraphic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1029</Words>
  <Application>Microsoft Office PowerPoint</Application>
  <PresentationFormat>Personalizado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JJ tib.</dc:creator>
  <cp:lastModifiedBy>Broda</cp:lastModifiedBy>
  <cp:revision>83</cp:revision>
  <cp:lastPrinted>2020-03-04T12:42:31Z</cp:lastPrinted>
  <dcterms:created xsi:type="dcterms:W3CDTF">2019-11-07T16:10:32Z</dcterms:created>
  <dcterms:modified xsi:type="dcterms:W3CDTF">2020-03-12T02:59:05Z</dcterms:modified>
</cp:coreProperties>
</file>